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26"/>
  </p:notesMasterIdLst>
  <p:sldIdLst>
    <p:sldId id="256" r:id="rId2"/>
    <p:sldId id="351" r:id="rId3"/>
    <p:sldId id="352" r:id="rId4"/>
    <p:sldId id="354" r:id="rId5"/>
    <p:sldId id="355" r:id="rId6"/>
    <p:sldId id="300" r:id="rId7"/>
    <p:sldId id="316" r:id="rId8"/>
    <p:sldId id="350" r:id="rId9"/>
    <p:sldId id="321" r:id="rId10"/>
    <p:sldId id="324" r:id="rId11"/>
    <p:sldId id="325" r:id="rId12"/>
    <p:sldId id="358" r:id="rId13"/>
    <p:sldId id="357" r:id="rId14"/>
    <p:sldId id="342" r:id="rId15"/>
    <p:sldId id="344" r:id="rId16"/>
    <p:sldId id="322" r:id="rId17"/>
    <p:sldId id="339" r:id="rId18"/>
    <p:sldId id="340" r:id="rId19"/>
    <p:sldId id="341" r:id="rId20"/>
    <p:sldId id="326" r:id="rId21"/>
    <p:sldId id="329" r:id="rId22"/>
    <p:sldId id="346" r:id="rId23"/>
    <p:sldId id="349" r:id="rId24"/>
    <p:sldId id="356" r:id="rId2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3B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Estilo claro 1 - Énfasis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Estilo claro 2 - Énfasi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Estilo claro 3 - Énfasis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6" d="100"/>
          <a:sy n="76" d="100"/>
        </p:scale>
        <p:origin x="-1464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066402470329"/>
          <c:y val="0.0873567261747721"/>
          <c:w val="0.794659818513906"/>
          <c:h val="0.740465857914098"/>
        </c:manualLayout>
      </c:layout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THC</c:v>
                </c:pt>
              </c:strCache>
            </c:strRef>
          </c:tx>
          <c:marker>
            <c:symbol val="none"/>
          </c:marker>
          <c:cat>
            <c:numRef>
              <c:f>Hoja1!$A$2:$A$4</c:f>
              <c:numCache>
                <c:formatCode>General</c:formatCode>
                <c:ptCount val="3"/>
                <c:pt idx="0">
                  <c:v>1980.0</c:v>
                </c:pt>
                <c:pt idx="1">
                  <c:v>1993.0</c:v>
                </c:pt>
                <c:pt idx="2">
                  <c:v>2008.0</c:v>
                </c:pt>
              </c:numCache>
            </c:numRef>
          </c:cat>
          <c:val>
            <c:numRef>
              <c:f>Hoja1!$B$2:$B$4</c:f>
              <c:numCache>
                <c:formatCode>General</c:formatCode>
                <c:ptCount val="3"/>
                <c:pt idx="0">
                  <c:v>1.5</c:v>
                </c:pt>
                <c:pt idx="1">
                  <c:v>3.4</c:v>
                </c:pt>
                <c:pt idx="2">
                  <c:v>8.8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43073480"/>
        <c:axId val="2143079592"/>
      </c:lineChart>
      <c:catAx>
        <c:axId val="2143073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2143079592"/>
        <c:crosses val="autoZero"/>
        <c:auto val="1"/>
        <c:lblAlgn val="ctr"/>
        <c:lblOffset val="100"/>
        <c:noMultiLvlLbl val="0"/>
      </c:catAx>
      <c:valAx>
        <c:axId val="214307959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>
                    <a:latin typeface="+mj-lt"/>
                  </a:defRPr>
                </a:pPr>
                <a:r>
                  <a:rPr lang="es-ES" dirty="0" smtClean="0">
                    <a:latin typeface="+mj-lt"/>
                  </a:rPr>
                  <a:t>%</a:t>
                </a:r>
                <a:r>
                  <a:rPr lang="es-ES" baseline="0" dirty="0" smtClean="0">
                    <a:latin typeface="+mj-lt"/>
                  </a:rPr>
                  <a:t> de THC</a:t>
                </a:r>
                <a:endParaRPr lang="es-ES" dirty="0">
                  <a:latin typeface="+mj-lt"/>
                </a:endParaRP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latin typeface="+mj-lt"/>
              </a:defRPr>
            </a:pPr>
            <a:endParaRPr lang="es-ES"/>
          </a:p>
        </c:txPr>
        <c:crossAx val="214307348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>
                <a:latin typeface="+mj-lt"/>
              </a:defRPr>
            </a:pPr>
            <a:endParaRPr lang="es-ES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s-E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55762D-942C-5F44-BF13-7E248A109A24}" type="datetimeFigureOut">
              <a:rPr lang="es-ES" smtClean="0"/>
              <a:t>19/08/15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D24C82-B92D-1D43-867A-FB2969B316E6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2166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24C82-B92D-1D43-867A-FB2969B316E6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5952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D24C82-B92D-1D43-867A-FB2969B316E6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5952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81671" y="96115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30294" y="1338225"/>
            <a:ext cx="7147931" cy="3654223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84708" y="222335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843446" y="24310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57200" y="1472072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7076" y="3837993"/>
            <a:ext cx="6765590" cy="101239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57200" y="1555632"/>
            <a:ext cx="6936128" cy="3361605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4474" y="3945972"/>
            <a:ext cx="6614758" cy="803966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7076" y="1644524"/>
            <a:ext cx="6769449" cy="2072907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grpSp>
        <p:nvGrpSpPr>
          <p:cNvPr id="19" name="Agrupar 18"/>
          <p:cNvGrpSpPr/>
          <p:nvPr userDrawn="1"/>
        </p:nvGrpSpPr>
        <p:grpSpPr>
          <a:xfrm>
            <a:off x="6075715" y="5976787"/>
            <a:ext cx="2920124" cy="716682"/>
            <a:chOff x="2833953" y="5741373"/>
            <a:chExt cx="2920124" cy="716682"/>
          </a:xfrm>
        </p:grpSpPr>
        <p:sp>
          <p:nvSpPr>
            <p:cNvPr id="18" name="Rectangle 12"/>
            <p:cNvSpPr/>
            <p:nvPr userDrawn="1"/>
          </p:nvSpPr>
          <p:spPr>
            <a:xfrm>
              <a:off x="2833953" y="5741373"/>
              <a:ext cx="2920124" cy="716682"/>
            </a:xfrm>
            <a:prstGeom prst="rect">
              <a:avLst/>
            </a:prstGeom>
            <a:solidFill>
              <a:schemeClr val="accent3">
                <a:alpha val="70000"/>
              </a:schemeClr>
            </a:solidFill>
            <a:ln w="635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Imagen 16"/>
            <p:cNvPicPr>
              <a:picLocks noChangeAspect="1"/>
            </p:cNvPicPr>
            <p:nvPr userDrawn="1"/>
          </p:nvPicPr>
          <p:blipFill>
            <a:blip r:embed="rId2"/>
            <a:stretch>
              <a:fillRect/>
            </a:stretch>
          </p:blipFill>
          <p:spPr>
            <a:xfrm>
              <a:off x="4373368" y="5761652"/>
              <a:ext cx="1341636" cy="671485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2880643" y="5761652"/>
              <a:ext cx="708288" cy="666846"/>
            </a:xfrm>
            <a:prstGeom prst="rect">
              <a:avLst/>
            </a:prstGeom>
          </p:spPr>
        </p:pic>
        <p:pic>
          <p:nvPicPr>
            <p:cNvPr id="16" name="Imagen 15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3631201" y="5751883"/>
              <a:ext cx="703973" cy="696403"/>
            </a:xfrm>
            <a:prstGeom prst="rect">
              <a:avLst/>
            </a:prstGeom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9785C6-EBAF-49D5-AD4D-BABF4DFAAD59}" type="datetime1">
              <a:rPr lang="en-US" smtClean="0"/>
              <a:pPr/>
              <a:t>19/08/15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A404122-9A3A-4FD8-98B8-22631F32846C}" type="datetime1">
              <a:rPr lang="en-US" smtClean="0"/>
              <a:pPr/>
              <a:t>19/08/15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259A7B8-0EC4-44C9-AFEF-25E144F11C06}" type="datetime1">
              <a:rPr lang="en-US" smtClean="0"/>
              <a:pPr/>
              <a:t>19/08/15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BB47B5-C739-4DAE-AACD-CC58CA843AC4}" type="datetime1">
              <a:rPr lang="en-US" smtClean="0"/>
              <a:pPr/>
              <a:t>19/08/15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E72AE48-94E6-46E0-BE32-5F0716DE9115}" type="datetime1">
              <a:rPr lang="en-US" smtClean="0"/>
              <a:pPr/>
              <a:t>19/08/15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884C285-8BCE-48FC-97D9-E2837AF38351}" type="datetime1">
              <a:rPr lang="en-US" smtClean="0"/>
              <a:pPr/>
              <a:t>19/08/15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E70D3E6-EF16-4488-94A4-211508FE4682}" type="datetime1">
              <a:rPr lang="en-US" smtClean="0"/>
              <a:pPr/>
              <a:t>19/08/15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77FB3B-20DA-4D0E-BF16-8262B7156612}" type="datetime1">
              <a:rPr lang="en-US" smtClean="0"/>
              <a:pPr/>
              <a:t>19/08/15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C273C2C-6BD0-40EC-8D8D-4D51F089C5EB}" type="datetime1">
              <a:rPr lang="en-US" smtClean="0"/>
              <a:pPr/>
              <a:t>19/08/15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D377F5C-EDA7-4864-9756-35769B0E62CF}" type="datetime1">
              <a:rPr lang="en-US" smtClean="0"/>
              <a:pPr/>
              <a:t>19/08/15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84A37A-AFC2-4A01-80A1-FC20F2C0D5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/>
          <p:nvPr userDrawn="1"/>
        </p:nvSpPr>
        <p:spPr>
          <a:xfrm>
            <a:off x="75540" y="1324893"/>
            <a:ext cx="9068460" cy="5452786"/>
          </a:xfrm>
          <a:prstGeom prst="rect">
            <a:avLst/>
          </a:prstGeom>
          <a:solidFill>
            <a:srgbClr val="FFFFFF"/>
          </a:solidFill>
          <a:ln w="9525" cmpd="sng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4703" y="112999"/>
            <a:ext cx="9023267" cy="1212851"/>
          </a:xfrm>
          <a:prstGeom prst="rect">
            <a:avLst/>
          </a:prstGeom>
          <a:solidFill>
            <a:srgbClr val="FFFFFF"/>
          </a:solidFill>
          <a:ln w="9525" cmpd="sng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755" y="112043"/>
            <a:ext cx="9001599" cy="1212850"/>
          </a:xfrm>
          <a:prstGeom prst="rect">
            <a:avLst/>
          </a:prstGeom>
          <a:noFill/>
          <a:ln w="12700" cmpd="sng"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540" y="1512588"/>
            <a:ext cx="8851358" cy="526509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0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571500" indent="-457200" algn="l" defTabSz="914400" rtl="0" eaLnBrk="1" latinLnBrk="0" hangingPunct="1">
        <a:spcBef>
          <a:spcPct val="20000"/>
        </a:spcBef>
        <a:buClr>
          <a:schemeClr val="accent1"/>
        </a:buClr>
        <a:buFont typeface="Arial"/>
        <a:buChar char="•"/>
        <a:defRPr sz="2600" kern="1200">
          <a:ln>
            <a:noFill/>
          </a:ln>
          <a:solidFill>
            <a:schemeClr val="tx2">
              <a:lumMod val="50000"/>
            </a:schemeClr>
          </a:solidFill>
          <a:latin typeface="+mj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+mj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+mj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400" kern="1200">
          <a:solidFill>
            <a:schemeClr val="tx2">
              <a:lumMod val="50000"/>
            </a:schemeClr>
          </a:solidFill>
          <a:latin typeface="+mj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400" kern="1200" baseline="0">
          <a:solidFill>
            <a:schemeClr val="tx2">
              <a:lumMod val="50000"/>
            </a:schemeClr>
          </a:solidFill>
          <a:latin typeface="+mj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ES" sz="2200" b="1" dirty="0" smtClean="0"/>
              <a:t>Dra. </a:t>
            </a:r>
            <a:r>
              <a:rPr lang="es-ES" sz="2200" b="1" dirty="0" err="1" smtClean="0"/>
              <a:t>Dení</a:t>
            </a:r>
            <a:r>
              <a:rPr lang="es-ES" sz="2200" b="1" dirty="0" smtClean="0"/>
              <a:t> </a:t>
            </a:r>
            <a:r>
              <a:rPr lang="es-ES" sz="2200" b="1" dirty="0" err="1" smtClean="0"/>
              <a:t>álvarez</a:t>
            </a:r>
            <a:r>
              <a:rPr lang="es-ES" sz="2200" b="1" dirty="0" smtClean="0"/>
              <a:t> Icaza</a:t>
            </a:r>
          </a:p>
          <a:p>
            <a:endParaRPr lang="es-ES" sz="800" b="1" dirty="0" smtClean="0"/>
          </a:p>
          <a:p>
            <a:r>
              <a:rPr lang="es-ES" dirty="0" smtClean="0"/>
              <a:t>19</a:t>
            </a:r>
            <a:r>
              <a:rPr lang="es-ES" dirty="0"/>
              <a:t>/08/2015</a:t>
            </a:r>
          </a:p>
          <a:p>
            <a:endParaRPr lang="es-ES" sz="2000" b="1" dirty="0"/>
          </a:p>
        </p:txBody>
      </p:sp>
      <p:sp>
        <p:nvSpPr>
          <p:cNvPr id="3" name="Título 2"/>
          <p:cNvSpPr>
            <a:spLocks noGrp="1"/>
          </p:cNvSpPr>
          <p:nvPr>
            <p:ph type="ctrTitle"/>
          </p:nvPr>
        </p:nvSpPr>
        <p:spPr>
          <a:xfrm>
            <a:off x="423310" y="1583764"/>
            <a:ext cx="6934221" cy="1917694"/>
          </a:xfrm>
        </p:spPr>
        <p:txBody>
          <a:bodyPr>
            <a:noAutofit/>
          </a:bodyPr>
          <a:lstStyle/>
          <a:p>
            <a:r>
              <a:rPr lang="es-ES" sz="3300" dirty="0" smtClean="0"/>
              <a:t/>
            </a:r>
            <a:br>
              <a:rPr lang="es-ES" sz="3300" dirty="0" smtClean="0"/>
            </a:br>
            <a:r>
              <a:rPr lang="es-ES" sz="3300" dirty="0"/>
              <a:t/>
            </a:r>
            <a:br>
              <a:rPr lang="es-ES" sz="3300" dirty="0"/>
            </a:br>
            <a:r>
              <a:rPr lang="es-ES" dirty="0" smtClean="0"/>
              <a:t>MARIHUANA Y SALUD</a:t>
            </a: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sz="3600" dirty="0" smtClean="0"/>
              <a:t>ASPECTOS CLÍNICOS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1423543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Efectos del consumo de marihuana sobre la salud mental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 smtClean="0"/>
          </a:p>
          <a:p>
            <a:pPr algn="ctr"/>
            <a:endParaRPr lang="es-ES" dirty="0" smtClean="0"/>
          </a:p>
          <a:p>
            <a:pPr marL="114300" indent="0" algn="ctr">
              <a:buNone/>
            </a:pPr>
            <a:r>
              <a:rPr lang="es-ES" dirty="0" smtClean="0"/>
              <a:t>¿Son reversibles  los déficits asociados </a:t>
            </a:r>
          </a:p>
          <a:p>
            <a:pPr marL="114300" indent="0" algn="ctr">
              <a:buNone/>
            </a:pPr>
            <a:r>
              <a:rPr lang="es-ES" dirty="0" smtClean="0"/>
              <a:t>al consumo regular de marihuana?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02718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321138"/>
              </p:ext>
            </p:extLst>
          </p:nvPr>
        </p:nvGraphicFramePr>
        <p:xfrm>
          <a:off x="0" y="93370"/>
          <a:ext cx="9144001" cy="679339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55925"/>
                <a:gridCol w="1647019"/>
                <a:gridCol w="1647019"/>
                <a:gridCol w="1647019"/>
                <a:gridCol w="1647019"/>
              </a:tblGrid>
              <a:tr h="418912">
                <a:tc rowSpan="2"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+mj-lt"/>
                        </a:rPr>
                        <a:t>Función Cognitiva</a:t>
                      </a:r>
                      <a:endParaRPr lang="es-ES" sz="2400" dirty="0"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Adultos</a:t>
                      </a:r>
                      <a:endParaRPr lang="es-ES" sz="240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Adolescentes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2400" dirty="0">
                        <a:latin typeface="+mj-lt"/>
                      </a:endParaRPr>
                    </a:p>
                  </a:txBody>
                  <a:tcPr/>
                </a:tc>
              </a:tr>
              <a:tr h="73793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200" dirty="0" smtClean="0">
                          <a:latin typeface="+mj-lt"/>
                        </a:rPr>
                        <a:t>Abstinencia</a:t>
                      </a:r>
                      <a:r>
                        <a:rPr lang="es-ES" sz="2200" baseline="0" dirty="0" smtClean="0">
                          <a:latin typeface="+mj-lt"/>
                        </a:rPr>
                        <a:t> temprana</a:t>
                      </a:r>
                      <a:endParaRPr lang="es-ES" sz="2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Abstinencia</a:t>
                      </a:r>
                      <a:r>
                        <a:rPr lang="es-ES" sz="2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tardía</a:t>
                      </a:r>
                      <a:endParaRPr lang="es-ES" sz="22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Abstinencia</a:t>
                      </a:r>
                      <a:r>
                        <a:rPr lang="es-ES" sz="2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temprana</a:t>
                      </a:r>
                      <a:endParaRPr lang="es-ES" sz="22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Abstinencia</a:t>
                      </a:r>
                      <a:r>
                        <a:rPr lang="es-ES" sz="2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tardía</a:t>
                      </a:r>
                      <a:endParaRPr lang="es-ES" sz="22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228">
                <a:tc>
                  <a:txBody>
                    <a:bodyPr/>
                    <a:lstStyle/>
                    <a:p>
                      <a:pPr algn="l"/>
                      <a:r>
                        <a:rPr lang="es-ES" sz="2200" dirty="0" smtClean="0">
                          <a:latin typeface="+mj-lt"/>
                        </a:rPr>
                        <a:t>Atención</a:t>
                      </a:r>
                      <a:endParaRPr lang="es-ES" sz="2200" dirty="0">
                        <a:latin typeface="+mj-lt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 </a:t>
                      </a:r>
                      <a:r>
                        <a:rPr lang="es-ES" sz="2400" dirty="0" smtClean="0"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/ </a:t>
                      </a:r>
                      <a:r>
                        <a:rPr lang="es-ES" sz="2400" b="1" dirty="0" smtClean="0"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 −</a:t>
                      </a:r>
                      <a:endParaRPr lang="es-ES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kern="1200" dirty="0" smtClean="0">
                          <a:solidFill>
                            <a:schemeClr val="dk1"/>
                          </a:solidFill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 </a:t>
                      </a:r>
                      <a:r>
                        <a:rPr lang="es-E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Wingdings"/>
                          <a:cs typeface="Wingdings"/>
                          <a:sym typeface="Wingdings"/>
                        </a:rPr>
                        <a:t>−</a:t>
                      </a:r>
                      <a:endParaRPr lang="es-ES" sz="2400" b="1" dirty="0" smtClean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38228">
                <a:tc>
                  <a:txBody>
                    <a:bodyPr/>
                    <a:lstStyle/>
                    <a:p>
                      <a:pPr algn="l"/>
                      <a:r>
                        <a:rPr lang="es-ES" sz="2200" dirty="0" smtClean="0">
                          <a:latin typeface="+mj-lt"/>
                        </a:rPr>
                        <a:t>Memoria</a:t>
                      </a:r>
                      <a:endParaRPr lang="es-ES" sz="2200" dirty="0">
                        <a:latin typeface="+mj-lt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</a:t>
                      </a:r>
                      <a:endParaRPr lang="es-ES" sz="2400" dirty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</a:t>
                      </a:r>
                      <a:endParaRPr lang="es-ES" sz="2400" dirty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38228">
                <a:tc>
                  <a:txBody>
                    <a:bodyPr/>
                    <a:lstStyle/>
                    <a:p>
                      <a:pPr algn="l"/>
                      <a:r>
                        <a:rPr lang="es-ES" sz="2200" dirty="0" smtClean="0">
                          <a:latin typeface="+mj-lt"/>
                        </a:rPr>
                        <a:t>Fluencia Verbal</a:t>
                      </a:r>
                      <a:endParaRPr lang="es-ES" sz="2200" dirty="0">
                        <a:latin typeface="+mj-lt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r>
                        <a:rPr lang="es-ES" sz="2400" dirty="0" smtClean="0"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*</a:t>
                      </a:r>
                      <a:endParaRPr lang="es-ES" sz="2400" dirty="0" smtClean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38228">
                <a:tc>
                  <a:txBody>
                    <a:bodyPr/>
                    <a:lstStyle/>
                    <a:p>
                      <a:pPr algn="l"/>
                      <a:r>
                        <a:rPr lang="es-ES" sz="2200" dirty="0" smtClean="0">
                          <a:latin typeface="+mj-lt"/>
                        </a:rPr>
                        <a:t>Inhibición </a:t>
                      </a:r>
                      <a:endParaRPr lang="es-ES" sz="2200" dirty="0">
                        <a:latin typeface="+mj-lt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r>
                        <a:rPr lang="es-E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Wingdings"/>
                          <a:cs typeface="Wingdings"/>
                          <a:sym typeface="Wingdings"/>
                        </a:rPr>
                        <a:t>*</a:t>
                      </a:r>
                      <a:endParaRPr lang="es-ES" sz="2400" dirty="0" smtClean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Wingdings"/>
                          <a:cs typeface="Wingdings"/>
                          <a:sym typeface="Wingdings"/>
                        </a:rPr>
                        <a:t> </a:t>
                      </a:r>
                      <a:r>
                        <a:rPr lang="es-ES" sz="2400" b="1" kern="1200" dirty="0" smtClean="0">
                          <a:solidFill>
                            <a:schemeClr val="dk1"/>
                          </a:solidFill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−</a:t>
                      </a:r>
                      <a:endParaRPr lang="es-ES" sz="24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38228">
                <a:tc>
                  <a:txBody>
                    <a:bodyPr/>
                    <a:lstStyle/>
                    <a:p>
                      <a:pPr algn="l"/>
                      <a:r>
                        <a:rPr lang="es-ES" sz="2200" dirty="0" smtClean="0">
                          <a:latin typeface="+mj-lt"/>
                        </a:rPr>
                        <a:t>Memoria de trabajo</a:t>
                      </a:r>
                      <a:endParaRPr lang="es-ES" sz="2200" dirty="0">
                        <a:latin typeface="+mj-lt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kern="1200" dirty="0" smtClean="0">
                          <a:solidFill>
                            <a:schemeClr val="dk1"/>
                          </a:solidFill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 −</a:t>
                      </a:r>
                      <a:endParaRPr lang="es-ES" sz="24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kern="1200" dirty="0" smtClean="0">
                          <a:solidFill>
                            <a:schemeClr val="dk1"/>
                          </a:solidFill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 −</a:t>
                      </a:r>
                      <a:endParaRPr lang="es-ES" sz="24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38228">
                <a:tc>
                  <a:txBody>
                    <a:bodyPr/>
                    <a:lstStyle/>
                    <a:p>
                      <a:pPr algn="l"/>
                      <a:r>
                        <a:rPr lang="es-ES" sz="2200" dirty="0" smtClean="0">
                          <a:latin typeface="+mj-lt"/>
                        </a:rPr>
                        <a:t>Flexibilidad</a:t>
                      </a:r>
                      <a:r>
                        <a:rPr lang="es-ES" sz="2200" baseline="0" dirty="0" smtClean="0">
                          <a:latin typeface="+mj-lt"/>
                        </a:rPr>
                        <a:t> cognitiva</a:t>
                      </a:r>
                      <a:endParaRPr lang="es-ES" sz="2200" dirty="0">
                        <a:latin typeface="+mj-lt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r>
                        <a:rPr lang="es-E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Wingdings"/>
                          <a:cs typeface="Wingdings"/>
                          <a:sym typeface="Wingdings"/>
                        </a:rPr>
                        <a:t>*</a:t>
                      </a:r>
                      <a:endParaRPr lang="es-ES" sz="2400" dirty="0" smtClean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Wingdings"/>
                          <a:cs typeface="Wingdings"/>
                          <a:sym typeface="Wingdings"/>
                        </a:rPr>
                        <a:t> </a:t>
                      </a:r>
                      <a:r>
                        <a:rPr lang="es-ES" sz="2400" b="1" kern="1200" dirty="0" smtClean="0">
                          <a:solidFill>
                            <a:schemeClr val="dk1"/>
                          </a:solidFill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−</a:t>
                      </a:r>
                      <a:endParaRPr lang="es-ES" sz="24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38228">
                <a:tc>
                  <a:txBody>
                    <a:bodyPr/>
                    <a:lstStyle/>
                    <a:p>
                      <a:pPr algn="l"/>
                      <a:r>
                        <a:rPr lang="es-ES" sz="2200" dirty="0" smtClean="0">
                          <a:latin typeface="+mj-lt"/>
                        </a:rPr>
                        <a:t>Razonamiento, planeación,      otras</a:t>
                      </a:r>
                      <a:r>
                        <a:rPr lang="es-ES" sz="2200" baseline="0" dirty="0" smtClean="0">
                          <a:latin typeface="+mj-lt"/>
                        </a:rPr>
                        <a:t> FE</a:t>
                      </a:r>
                      <a:endParaRPr lang="es-ES" sz="2200" dirty="0">
                        <a:latin typeface="+mj-lt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r>
                        <a:rPr lang="es-E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Wingdings"/>
                          <a:cs typeface="Wingdings"/>
                          <a:sym typeface="Wingdings"/>
                        </a:rPr>
                        <a:t>*</a:t>
                      </a:r>
                      <a:endParaRPr lang="es-ES" sz="2400" dirty="0" smtClean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grpSp>
        <p:nvGrpSpPr>
          <p:cNvPr id="19" name="Agrupar 18"/>
          <p:cNvGrpSpPr/>
          <p:nvPr/>
        </p:nvGrpSpPr>
        <p:grpSpPr>
          <a:xfrm>
            <a:off x="7520432" y="1296389"/>
            <a:ext cx="1623568" cy="5561611"/>
            <a:chOff x="7520432" y="1296389"/>
            <a:chExt cx="1623568" cy="5561611"/>
          </a:xfrm>
        </p:grpSpPr>
        <p:sp>
          <p:nvSpPr>
            <p:cNvPr id="2" name="Rectángulo 1"/>
            <p:cNvSpPr/>
            <p:nvPr/>
          </p:nvSpPr>
          <p:spPr>
            <a:xfrm>
              <a:off x="7520434" y="1296389"/>
              <a:ext cx="1623566" cy="728283"/>
            </a:xfrm>
            <a:prstGeom prst="rect">
              <a:avLst/>
            </a:prstGeom>
            <a:solidFill>
              <a:schemeClr val="accent2">
                <a:alpha val="23000"/>
              </a:schemeClr>
            </a:solidFill>
            <a:ln>
              <a:solidFill>
                <a:srgbClr val="CF543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8" name="Rectángulo 7"/>
            <p:cNvSpPr/>
            <p:nvPr/>
          </p:nvSpPr>
          <p:spPr>
            <a:xfrm>
              <a:off x="7520432" y="2808281"/>
              <a:ext cx="1623567" cy="688733"/>
            </a:xfrm>
            <a:prstGeom prst="rect">
              <a:avLst/>
            </a:prstGeom>
            <a:solidFill>
              <a:schemeClr val="accent2">
                <a:alpha val="23000"/>
              </a:schemeClr>
            </a:solidFill>
            <a:ln>
              <a:solidFill>
                <a:srgbClr val="CF543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9" name="Rectángulo 8"/>
            <p:cNvSpPr/>
            <p:nvPr/>
          </p:nvSpPr>
          <p:spPr>
            <a:xfrm>
              <a:off x="7520433" y="5791926"/>
              <a:ext cx="1623567" cy="1066074"/>
            </a:xfrm>
            <a:prstGeom prst="rect">
              <a:avLst/>
            </a:prstGeom>
            <a:solidFill>
              <a:schemeClr val="accent2">
                <a:alpha val="23000"/>
              </a:schemeClr>
            </a:solidFill>
            <a:ln>
              <a:solidFill>
                <a:srgbClr val="CF543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18" name="Agrupar 17"/>
          <p:cNvGrpSpPr/>
          <p:nvPr/>
        </p:nvGrpSpPr>
        <p:grpSpPr>
          <a:xfrm>
            <a:off x="4223662" y="3497014"/>
            <a:ext cx="1597578" cy="3360986"/>
            <a:chOff x="4223662" y="3497014"/>
            <a:chExt cx="1597578" cy="3360986"/>
          </a:xfrm>
        </p:grpSpPr>
        <p:sp>
          <p:nvSpPr>
            <p:cNvPr id="10" name="Rectángulo 9"/>
            <p:cNvSpPr/>
            <p:nvPr/>
          </p:nvSpPr>
          <p:spPr>
            <a:xfrm>
              <a:off x="4223662" y="3497014"/>
              <a:ext cx="1597578" cy="739071"/>
            </a:xfrm>
            <a:prstGeom prst="rect">
              <a:avLst/>
            </a:prstGeom>
            <a:solidFill>
              <a:schemeClr val="accent5">
                <a:lumMod val="75000"/>
                <a:alpha val="23000"/>
              </a:schemeClr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2" name="Rectángulo 11"/>
            <p:cNvSpPr/>
            <p:nvPr/>
          </p:nvSpPr>
          <p:spPr>
            <a:xfrm>
              <a:off x="4223662" y="5026294"/>
              <a:ext cx="1597578" cy="728283"/>
            </a:xfrm>
            <a:prstGeom prst="rect">
              <a:avLst/>
            </a:prstGeom>
            <a:solidFill>
              <a:schemeClr val="accent5">
                <a:lumMod val="75000"/>
                <a:alpha val="23000"/>
              </a:schemeClr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4223662" y="5791926"/>
              <a:ext cx="1597578" cy="1066074"/>
            </a:xfrm>
            <a:prstGeom prst="rect">
              <a:avLst/>
            </a:prstGeom>
            <a:solidFill>
              <a:schemeClr val="accent5">
                <a:lumMod val="75000"/>
                <a:alpha val="23000"/>
              </a:schemeClr>
            </a:solidFill>
            <a:ln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" name="Agrupar 2"/>
          <p:cNvGrpSpPr/>
          <p:nvPr/>
        </p:nvGrpSpPr>
        <p:grpSpPr>
          <a:xfrm>
            <a:off x="4223662" y="2055582"/>
            <a:ext cx="4920338" cy="2962072"/>
            <a:chOff x="4223662" y="2055582"/>
            <a:chExt cx="4920338" cy="2962072"/>
          </a:xfrm>
        </p:grpSpPr>
        <p:sp>
          <p:nvSpPr>
            <p:cNvPr id="13" name="Rectángulo 12"/>
            <p:cNvSpPr/>
            <p:nvPr/>
          </p:nvSpPr>
          <p:spPr>
            <a:xfrm>
              <a:off x="4223662" y="2831945"/>
              <a:ext cx="1597578" cy="665069"/>
            </a:xfrm>
            <a:prstGeom prst="rect">
              <a:avLst/>
            </a:prstGeom>
            <a:solidFill>
              <a:srgbClr val="3073BB">
                <a:alpha val="23000"/>
              </a:srgbClr>
            </a:solidFill>
            <a:ln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5" name="Rectángulo 14"/>
            <p:cNvSpPr/>
            <p:nvPr/>
          </p:nvSpPr>
          <p:spPr>
            <a:xfrm>
              <a:off x="4223662" y="2064222"/>
              <a:ext cx="1597578" cy="744059"/>
            </a:xfrm>
            <a:prstGeom prst="rect">
              <a:avLst/>
            </a:prstGeom>
            <a:solidFill>
              <a:srgbClr val="3073BB">
                <a:alpha val="23000"/>
              </a:srgbClr>
            </a:solidFill>
            <a:ln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6" name="Rectángulo 15"/>
            <p:cNvSpPr/>
            <p:nvPr/>
          </p:nvSpPr>
          <p:spPr>
            <a:xfrm>
              <a:off x="7520434" y="4289371"/>
              <a:ext cx="1623566" cy="728283"/>
            </a:xfrm>
            <a:prstGeom prst="rect">
              <a:avLst/>
            </a:prstGeom>
            <a:solidFill>
              <a:srgbClr val="3073BB">
                <a:alpha val="23000"/>
              </a:srgbClr>
            </a:solidFill>
            <a:ln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7" name="Rectángulo 16"/>
            <p:cNvSpPr/>
            <p:nvPr/>
          </p:nvSpPr>
          <p:spPr>
            <a:xfrm>
              <a:off x="7520434" y="2055582"/>
              <a:ext cx="1597578" cy="744059"/>
            </a:xfrm>
            <a:prstGeom prst="rect">
              <a:avLst/>
            </a:prstGeom>
            <a:solidFill>
              <a:srgbClr val="3073BB">
                <a:alpha val="23000"/>
              </a:srgbClr>
            </a:solidFill>
            <a:ln>
              <a:solidFill>
                <a:srgbClr val="3366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  <p:extLst>
      <p:ext uri="{BB962C8B-B14F-4D97-AF65-F5344CB8AC3E}">
        <p14:creationId xmlns:p14="http://schemas.microsoft.com/office/powerpoint/2010/main" val="4230751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Efectos del consumo de marihuana sobre la salud mental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55" y="1595128"/>
            <a:ext cx="9069245" cy="43801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4 CuadroTexto"/>
          <p:cNvSpPr txBox="1"/>
          <p:nvPr/>
        </p:nvSpPr>
        <p:spPr>
          <a:xfrm>
            <a:off x="6820527" y="6453336"/>
            <a:ext cx="232347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600" dirty="0" smtClean="0">
                <a:latin typeface="+mj-lt"/>
              </a:rPr>
              <a:t>Meier et al</a:t>
            </a:r>
            <a:r>
              <a:rPr lang="es-MX" sz="1600" dirty="0" smtClean="0">
                <a:latin typeface="+mj-lt"/>
              </a:rPr>
              <a:t>. </a:t>
            </a:r>
            <a:r>
              <a:rPr lang="es-MX" sz="1600" dirty="0" smtClean="0">
                <a:latin typeface="+mj-lt"/>
              </a:rPr>
              <a:t>PNAS</a:t>
            </a:r>
            <a:r>
              <a:rPr lang="es-MX" sz="1600" dirty="0">
                <a:latin typeface="+mj-lt"/>
              </a:rPr>
              <a:t>.</a:t>
            </a:r>
            <a:r>
              <a:rPr lang="es-MX" sz="1600" dirty="0" smtClean="0">
                <a:latin typeface="+mj-lt"/>
              </a:rPr>
              <a:t> </a:t>
            </a:r>
            <a:r>
              <a:rPr lang="es-MX" sz="1600" dirty="0" smtClean="0">
                <a:latin typeface="+mj-lt"/>
              </a:rPr>
              <a:t>2012</a:t>
            </a:r>
            <a:endParaRPr lang="es-MX" sz="1600" dirty="0">
              <a:latin typeface="+mj-lt"/>
            </a:endParaRPr>
          </a:p>
        </p:txBody>
      </p:sp>
      <p:sp>
        <p:nvSpPr>
          <p:cNvPr id="7" name="Flecha arriba 6"/>
          <p:cNvSpPr/>
          <p:nvPr/>
        </p:nvSpPr>
        <p:spPr>
          <a:xfrm>
            <a:off x="2706858" y="5975282"/>
            <a:ext cx="284053" cy="642490"/>
          </a:xfrm>
          <a:prstGeom prst="upArrow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Flecha arriba 7"/>
          <p:cNvSpPr/>
          <p:nvPr/>
        </p:nvSpPr>
        <p:spPr>
          <a:xfrm>
            <a:off x="7470942" y="5975282"/>
            <a:ext cx="284053" cy="642490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1899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Efectos del consumo de marihuana sobre la salud mental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 los adolescentes las alteraciones en algunas funciones ejecutivas parecen persistir m</a:t>
            </a:r>
            <a:r>
              <a:rPr lang="es-ES" dirty="0" smtClean="0"/>
              <a:t>ás tiempo.</a:t>
            </a:r>
          </a:p>
          <a:p>
            <a:endParaRPr lang="es-ES" dirty="0"/>
          </a:p>
          <a:p>
            <a:r>
              <a:rPr lang="es-ES" dirty="0" smtClean="0"/>
              <a:t>En los adultos la reversibilidad de los déficits estará en función de la edad de inicio en el consumo y la intensidad del mismo.</a:t>
            </a:r>
          </a:p>
          <a:p>
            <a:endParaRPr lang="es-ES" dirty="0"/>
          </a:p>
          <a:p>
            <a:pPr algn="just"/>
            <a:r>
              <a:rPr lang="es-ES" dirty="0" smtClean="0"/>
              <a:t>El consumo de marihuana cuatro o más veces a la semana o bien, la dependencia a esta sustancia, se ha vinculado con una disminución del CI, cuando el consumo inicia en la adolescencia.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10254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Efectos del consumo de marihuana sobre la salud mental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A nivel poblacional </a:t>
            </a:r>
            <a:r>
              <a:rPr lang="es-ES_tradnl" dirty="0" smtClean="0"/>
              <a:t>se </a:t>
            </a:r>
            <a:r>
              <a:rPr lang="es-ES_tradnl" dirty="0"/>
              <a:t>ha encontrado </a:t>
            </a:r>
            <a:r>
              <a:rPr lang="es-ES_tradnl" b="1" dirty="0"/>
              <a:t>una frecuencia más alta de trastorno depresivo mayor </a:t>
            </a:r>
            <a:r>
              <a:rPr lang="es-ES_tradnl" dirty="0"/>
              <a:t>en los usuarios de marihuana</a:t>
            </a:r>
            <a:r>
              <a:rPr lang="es-ES_tradnl" dirty="0" smtClean="0"/>
              <a:t>.</a:t>
            </a:r>
          </a:p>
          <a:p>
            <a:pPr marL="114300" indent="0">
              <a:buNone/>
            </a:pPr>
            <a:endParaRPr lang="es-ES_tradnl" dirty="0" smtClean="0"/>
          </a:p>
          <a:p>
            <a:pPr lvl="1" algn="just"/>
            <a:r>
              <a:rPr lang="es-ES_tradnl" dirty="0" smtClean="0"/>
              <a:t>Usuarios de marihuana OR 1.6 (IC 95 %1.1 – 2.2).</a:t>
            </a:r>
          </a:p>
          <a:p>
            <a:pPr lvl="1" algn="just"/>
            <a:endParaRPr lang="es-ES_tradnl" dirty="0" smtClean="0"/>
          </a:p>
          <a:p>
            <a:pPr lvl="1" algn="just"/>
            <a:r>
              <a:rPr lang="es-ES_tradnl" dirty="0" smtClean="0"/>
              <a:t>También existe una mayor prevalencia de dependencia a marihuana entre los sujetos que han cursado con una depresión. </a:t>
            </a:r>
            <a:endParaRPr lang="es-MX" dirty="0" smtClean="0"/>
          </a:p>
          <a:p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3570111" y="6536450"/>
            <a:ext cx="557388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ES_tradnl" sz="1400" dirty="0" err="1">
                <a:latin typeface="+mj-lt"/>
              </a:rPr>
              <a:t>Chen</a:t>
            </a:r>
            <a:r>
              <a:rPr lang="es-ES_tradnl" sz="1400" dirty="0">
                <a:latin typeface="+mj-lt"/>
              </a:rPr>
              <a:t> CY</a:t>
            </a:r>
            <a:r>
              <a:rPr lang="es-ES_tradnl" sz="1400" dirty="0" smtClean="0">
                <a:latin typeface="+mj-lt"/>
              </a:rPr>
              <a:t>, </a:t>
            </a:r>
            <a:r>
              <a:rPr lang="es-ES_tradnl" sz="1400" dirty="0" err="1" smtClean="0">
                <a:latin typeface="+mj-lt"/>
              </a:rPr>
              <a:t>et.al</a:t>
            </a:r>
            <a:r>
              <a:rPr lang="es-ES_tradnl" sz="1400" dirty="0" smtClean="0">
                <a:latin typeface="+mj-lt"/>
              </a:rPr>
              <a:t>. </a:t>
            </a:r>
            <a:r>
              <a:rPr lang="es-ES_tradnl" sz="1400" dirty="0" err="1">
                <a:latin typeface="+mj-lt"/>
              </a:rPr>
              <a:t>Soc</a:t>
            </a:r>
            <a:r>
              <a:rPr lang="es-ES_tradnl" sz="1400" dirty="0">
                <a:latin typeface="+mj-lt"/>
              </a:rPr>
              <a:t> </a:t>
            </a:r>
            <a:r>
              <a:rPr lang="es-ES_tradnl" sz="1400" dirty="0" err="1">
                <a:latin typeface="+mj-lt"/>
              </a:rPr>
              <a:t>Psychiatry</a:t>
            </a:r>
            <a:r>
              <a:rPr lang="es-ES_tradnl" sz="1400" dirty="0">
                <a:latin typeface="+mj-lt"/>
              </a:rPr>
              <a:t> </a:t>
            </a:r>
            <a:r>
              <a:rPr lang="es-ES_tradnl" sz="1400" dirty="0" err="1">
                <a:latin typeface="+mj-lt"/>
              </a:rPr>
              <a:t>Psychiatr</a:t>
            </a:r>
            <a:r>
              <a:rPr lang="es-ES_tradnl" sz="1400" dirty="0">
                <a:latin typeface="+mj-lt"/>
              </a:rPr>
              <a:t> </a:t>
            </a:r>
            <a:r>
              <a:rPr lang="es-ES_tradnl" sz="1400" dirty="0" err="1">
                <a:latin typeface="+mj-lt"/>
              </a:rPr>
              <a:t>Epidemiol</a:t>
            </a:r>
            <a:r>
              <a:rPr lang="es-ES_tradnl" sz="1400" dirty="0">
                <a:latin typeface="+mj-lt"/>
              </a:rPr>
              <a:t>. </a:t>
            </a:r>
            <a:r>
              <a:rPr lang="es-ES_tradnl" sz="1400" dirty="0" smtClean="0">
                <a:latin typeface="+mj-lt"/>
              </a:rPr>
              <a:t>2002.</a:t>
            </a:r>
            <a:endParaRPr lang="es-E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69983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Efectos del consumo de marihuana sobre la salud mental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540" y="1512588"/>
            <a:ext cx="8851358" cy="5105523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endParaRPr lang="es-ES_tradnl" dirty="0"/>
          </a:p>
          <a:p>
            <a:pPr algn="just"/>
            <a:r>
              <a:rPr lang="es-ES_tradnl" dirty="0" smtClean="0"/>
              <a:t>La  comorbilidad </a:t>
            </a:r>
            <a:r>
              <a:rPr lang="es-ES_tradnl" dirty="0"/>
              <a:t>entre un trastorno por consumo de marihuana y el trastorno depresivo mayor parece ser </a:t>
            </a:r>
            <a:r>
              <a:rPr lang="es-ES_tradnl" b="1" dirty="0">
                <a:solidFill>
                  <a:schemeClr val="tx1"/>
                </a:solidFill>
              </a:rPr>
              <a:t>más evidente en las </a:t>
            </a:r>
            <a:r>
              <a:rPr lang="es-ES_tradnl" b="1" dirty="0" smtClean="0">
                <a:solidFill>
                  <a:schemeClr val="tx1"/>
                </a:solidFill>
              </a:rPr>
              <a:t>mujeres</a:t>
            </a:r>
            <a:r>
              <a:rPr lang="es-ES_tradnl" b="1" dirty="0" smtClean="0"/>
              <a:t> </a:t>
            </a:r>
            <a:r>
              <a:rPr lang="es-ES_tradnl" dirty="0" smtClean="0"/>
              <a:t>y se </a:t>
            </a:r>
            <a:r>
              <a:rPr lang="es-ES_tradnl" b="1" dirty="0" smtClean="0">
                <a:solidFill>
                  <a:srgbClr val="000000"/>
                </a:solidFill>
              </a:rPr>
              <a:t>incrementa conforme aumenta la intensidad</a:t>
            </a:r>
            <a:r>
              <a:rPr lang="es-ES_tradnl" dirty="0" smtClean="0">
                <a:solidFill>
                  <a:srgbClr val="000000"/>
                </a:solidFill>
              </a:rPr>
              <a:t> </a:t>
            </a:r>
            <a:r>
              <a:rPr lang="es-ES_tradnl" dirty="0" smtClean="0"/>
              <a:t>del consumo. </a:t>
            </a:r>
            <a:endParaRPr lang="es-ES" b="1" dirty="0"/>
          </a:p>
        </p:txBody>
      </p:sp>
      <p:sp>
        <p:nvSpPr>
          <p:cNvPr id="4" name="Rectángulo 3"/>
          <p:cNvSpPr/>
          <p:nvPr/>
        </p:nvSpPr>
        <p:spPr>
          <a:xfrm>
            <a:off x="1481667" y="6305784"/>
            <a:ext cx="76623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latin typeface="+mj-lt"/>
              </a:rPr>
              <a:t>Patton GC</a:t>
            </a:r>
            <a:r>
              <a:rPr lang="en-US" sz="1400" dirty="0" smtClean="0">
                <a:latin typeface="+mj-lt"/>
              </a:rPr>
              <a:t>, </a:t>
            </a:r>
            <a:r>
              <a:rPr lang="en-US" sz="1400" dirty="0" err="1" smtClean="0">
                <a:latin typeface="+mj-lt"/>
              </a:rPr>
              <a:t>et.al</a:t>
            </a:r>
            <a:r>
              <a:rPr lang="en-US" sz="1400" dirty="0" smtClean="0">
                <a:latin typeface="+mj-lt"/>
              </a:rPr>
              <a:t> . </a:t>
            </a:r>
            <a:r>
              <a:rPr lang="en-US" sz="1400" dirty="0">
                <a:latin typeface="+mj-lt"/>
              </a:rPr>
              <a:t>BMJ. </a:t>
            </a:r>
            <a:r>
              <a:rPr lang="en-US" sz="1400" dirty="0" smtClean="0">
                <a:latin typeface="+mj-lt"/>
              </a:rPr>
              <a:t>202; Cheung JT, et al. </a:t>
            </a:r>
            <a:r>
              <a:rPr lang="en-US" sz="1400" dirty="0">
                <a:latin typeface="+mj-lt"/>
              </a:rPr>
              <a:t>Am J Drug Alcohol Abuse. </a:t>
            </a:r>
            <a:r>
              <a:rPr lang="en-US" sz="1400" dirty="0" smtClean="0">
                <a:latin typeface="+mj-lt"/>
              </a:rPr>
              <a:t>2010; </a:t>
            </a:r>
          </a:p>
          <a:p>
            <a:pPr algn="r"/>
            <a:r>
              <a:rPr lang="en-US" sz="1400" dirty="0" smtClean="0">
                <a:latin typeface="+mj-lt"/>
              </a:rPr>
              <a:t>Fergusson DM</a:t>
            </a:r>
            <a:r>
              <a:rPr lang="en-US" sz="1400" dirty="0">
                <a:latin typeface="+mj-lt"/>
              </a:rPr>
              <a:t> </a:t>
            </a:r>
            <a:r>
              <a:rPr lang="en-US" sz="1400" dirty="0" smtClean="0">
                <a:latin typeface="+mj-lt"/>
              </a:rPr>
              <a:t>&amp; </a:t>
            </a:r>
            <a:r>
              <a:rPr lang="en-US" sz="1400" dirty="0" err="1" smtClean="0">
                <a:latin typeface="+mj-lt"/>
              </a:rPr>
              <a:t>Horwood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LJ. </a:t>
            </a:r>
            <a:r>
              <a:rPr lang="en-US" sz="1400" dirty="0" smtClean="0">
                <a:latin typeface="+mj-lt"/>
              </a:rPr>
              <a:t>Addiction</a:t>
            </a:r>
            <a:r>
              <a:rPr lang="en-US" sz="1400" dirty="0">
                <a:latin typeface="+mj-lt"/>
              </a:rPr>
              <a:t>. </a:t>
            </a:r>
            <a:r>
              <a:rPr lang="en-US" sz="1400" dirty="0" smtClean="0">
                <a:latin typeface="+mj-lt"/>
              </a:rPr>
              <a:t>1997</a:t>
            </a:r>
            <a:r>
              <a:rPr lang="es-ES_tradnl" sz="1400" dirty="0" smtClean="0">
                <a:latin typeface="+mj-lt"/>
              </a:rPr>
              <a:t>.</a:t>
            </a:r>
            <a:endParaRPr lang="es-E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68060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Efectos del consumo de marihuana sobre la salud mental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es-ES" dirty="0" smtClean="0"/>
          </a:p>
          <a:p>
            <a:pPr marL="114300" indent="0">
              <a:buNone/>
            </a:pPr>
            <a:endParaRPr lang="es-ES" dirty="0"/>
          </a:p>
          <a:p>
            <a:pPr marL="114300" indent="0">
              <a:buNone/>
            </a:pPr>
            <a:endParaRPr lang="es-ES" dirty="0" smtClean="0"/>
          </a:p>
          <a:p>
            <a:pPr marL="114300" indent="0">
              <a:buNone/>
            </a:pPr>
            <a:endParaRPr lang="es-ES" dirty="0"/>
          </a:p>
        </p:txBody>
      </p:sp>
      <p:grpSp>
        <p:nvGrpSpPr>
          <p:cNvPr id="22" name="Agrupar 21"/>
          <p:cNvGrpSpPr/>
          <p:nvPr/>
        </p:nvGrpSpPr>
        <p:grpSpPr>
          <a:xfrm>
            <a:off x="653644" y="1577716"/>
            <a:ext cx="7544912" cy="2233402"/>
            <a:chOff x="989802" y="2179348"/>
            <a:chExt cx="7208753" cy="2233402"/>
          </a:xfrm>
        </p:grpSpPr>
        <p:cxnSp>
          <p:nvCxnSpPr>
            <p:cNvPr id="9" name="Conector recto de flecha 8"/>
            <p:cNvCxnSpPr/>
            <p:nvPr/>
          </p:nvCxnSpPr>
          <p:spPr>
            <a:xfrm>
              <a:off x="4052590" y="2577002"/>
              <a:ext cx="1043999" cy="0"/>
            </a:xfrm>
            <a:prstGeom prst="straightConnector1">
              <a:avLst/>
            </a:prstGeom>
            <a:ln w="44450">
              <a:tailEnd type="triangle" w="med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Conector recto de flecha 10"/>
            <p:cNvCxnSpPr/>
            <p:nvPr/>
          </p:nvCxnSpPr>
          <p:spPr>
            <a:xfrm>
              <a:off x="4052590" y="4043195"/>
              <a:ext cx="1043999" cy="0"/>
            </a:xfrm>
            <a:prstGeom prst="straightConnector1">
              <a:avLst/>
            </a:prstGeom>
            <a:ln w="44450">
              <a:tailEnd type="triangle" w="med" len="sm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grpSp>
          <p:nvGrpSpPr>
            <p:cNvPr id="18" name="Agrupar 17"/>
            <p:cNvGrpSpPr/>
            <p:nvPr/>
          </p:nvGrpSpPr>
          <p:grpSpPr>
            <a:xfrm>
              <a:off x="5605654" y="2216695"/>
              <a:ext cx="2592901" cy="830997"/>
              <a:chOff x="5605654" y="2216695"/>
              <a:chExt cx="2592901" cy="830997"/>
            </a:xfrm>
          </p:grpSpPr>
          <p:sp>
            <p:nvSpPr>
              <p:cNvPr id="6" name="Rectángulo redondeado 5"/>
              <p:cNvSpPr/>
              <p:nvPr/>
            </p:nvSpPr>
            <p:spPr>
              <a:xfrm>
                <a:off x="5605654" y="2222198"/>
                <a:ext cx="2592901" cy="802979"/>
              </a:xfrm>
              <a:prstGeom prst="roundRect">
                <a:avLst/>
              </a:prstGeom>
              <a:solidFill>
                <a:srgbClr val="3073BB">
                  <a:alpha val="11000"/>
                </a:srgbClr>
              </a:solidFill>
              <a:ln>
                <a:solidFill>
                  <a:srgbClr val="3073BB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" name="CuadroTexto 14"/>
              <p:cNvSpPr txBox="1"/>
              <p:nvPr/>
            </p:nvSpPr>
            <p:spPr>
              <a:xfrm>
                <a:off x="5605654" y="2216695"/>
                <a:ext cx="259290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2400" dirty="0" smtClean="0">
                    <a:latin typeface="+mj-lt"/>
                  </a:rPr>
                  <a:t>Trastorno depresivo mayor</a:t>
                </a:r>
                <a:endParaRPr lang="es-ES" sz="2400" dirty="0">
                  <a:latin typeface="+mj-lt"/>
                </a:endParaRPr>
              </a:p>
            </p:txBody>
          </p:sp>
        </p:grpSp>
        <p:grpSp>
          <p:nvGrpSpPr>
            <p:cNvPr id="19" name="Agrupar 18"/>
            <p:cNvGrpSpPr/>
            <p:nvPr/>
          </p:nvGrpSpPr>
          <p:grpSpPr>
            <a:xfrm>
              <a:off x="5605654" y="3549162"/>
              <a:ext cx="2592901" cy="863588"/>
              <a:chOff x="5605654" y="3549162"/>
              <a:chExt cx="2592901" cy="863588"/>
            </a:xfrm>
          </p:grpSpPr>
          <p:sp>
            <p:nvSpPr>
              <p:cNvPr id="5" name="Rectángulo redondeado 4"/>
              <p:cNvSpPr/>
              <p:nvPr/>
            </p:nvSpPr>
            <p:spPr>
              <a:xfrm>
                <a:off x="5605654" y="3609771"/>
                <a:ext cx="2592901" cy="802979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tint val="73000"/>
                      <a:shade val="100000"/>
                      <a:satMod val="150000"/>
                      <a:alpha val="42000"/>
                    </a:schemeClr>
                  </a:gs>
                  <a:gs pos="25000">
                    <a:schemeClr val="accent1">
                      <a:tint val="96000"/>
                      <a:shade val="80000"/>
                      <a:satMod val="105000"/>
                      <a:alpha val="42000"/>
                    </a:schemeClr>
                  </a:gs>
                  <a:gs pos="38000">
                    <a:schemeClr val="accent1">
                      <a:tint val="96000"/>
                      <a:shade val="59000"/>
                      <a:satMod val="120000"/>
                      <a:alpha val="42000"/>
                    </a:schemeClr>
                  </a:gs>
                  <a:gs pos="55000">
                    <a:schemeClr val="accent1">
                      <a:tint val="100000"/>
                      <a:shade val="57000"/>
                      <a:satMod val="120000"/>
                      <a:alpha val="42000"/>
                    </a:schemeClr>
                  </a:gs>
                  <a:gs pos="80000">
                    <a:schemeClr val="accent1">
                      <a:tint val="100000"/>
                      <a:shade val="56000"/>
                      <a:satMod val="145000"/>
                      <a:alpha val="42000"/>
                    </a:schemeClr>
                  </a:gs>
                  <a:gs pos="88000">
                    <a:schemeClr val="accent1">
                      <a:tint val="100000"/>
                      <a:shade val="63000"/>
                      <a:satMod val="160000"/>
                      <a:alpha val="42000"/>
                    </a:schemeClr>
                  </a:gs>
                  <a:gs pos="100000">
                    <a:schemeClr val="accent1">
                      <a:tint val="99000"/>
                      <a:shade val="100000"/>
                      <a:satMod val="155000"/>
                      <a:alpha val="42000"/>
                    </a:schemeClr>
                  </a:gs>
                </a:gsLst>
                <a:lin ang="5400000" scaled="0"/>
                <a:tileRect/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" name="CuadroTexto 13"/>
              <p:cNvSpPr txBox="1"/>
              <p:nvPr/>
            </p:nvSpPr>
            <p:spPr>
              <a:xfrm>
                <a:off x="5605654" y="3549162"/>
                <a:ext cx="259290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2400" dirty="0" smtClean="0">
                    <a:latin typeface="+mj-lt"/>
                  </a:rPr>
                  <a:t>Consumo </a:t>
                </a:r>
                <a:r>
                  <a:rPr lang="es-ES" sz="2400" dirty="0">
                    <a:latin typeface="+mj-lt"/>
                  </a:rPr>
                  <a:t>de </a:t>
                </a:r>
                <a:r>
                  <a:rPr lang="es-ES" sz="2400" dirty="0" smtClean="0">
                    <a:latin typeface="+mj-lt"/>
                  </a:rPr>
                  <a:t>Marihuana</a:t>
                </a:r>
                <a:endParaRPr lang="es-ES" sz="2400" dirty="0">
                  <a:latin typeface="+mj-lt"/>
                </a:endParaRPr>
              </a:p>
            </p:txBody>
          </p:sp>
        </p:grpSp>
        <p:grpSp>
          <p:nvGrpSpPr>
            <p:cNvPr id="17" name="Agrupar 16"/>
            <p:cNvGrpSpPr/>
            <p:nvPr/>
          </p:nvGrpSpPr>
          <p:grpSpPr>
            <a:xfrm>
              <a:off x="989802" y="2179348"/>
              <a:ext cx="2595897" cy="845829"/>
              <a:chOff x="989802" y="2179348"/>
              <a:chExt cx="2595897" cy="845829"/>
            </a:xfrm>
          </p:grpSpPr>
          <p:sp>
            <p:nvSpPr>
              <p:cNvPr id="4" name="Rectángulo redondeado 3"/>
              <p:cNvSpPr/>
              <p:nvPr/>
            </p:nvSpPr>
            <p:spPr>
              <a:xfrm>
                <a:off x="989802" y="2222198"/>
                <a:ext cx="2595897" cy="802979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1">
                      <a:tint val="73000"/>
                      <a:shade val="100000"/>
                      <a:satMod val="150000"/>
                      <a:alpha val="42000"/>
                    </a:schemeClr>
                  </a:gs>
                  <a:gs pos="25000">
                    <a:schemeClr val="accent1">
                      <a:tint val="96000"/>
                      <a:shade val="80000"/>
                      <a:satMod val="105000"/>
                      <a:alpha val="42000"/>
                    </a:schemeClr>
                  </a:gs>
                  <a:gs pos="38000">
                    <a:schemeClr val="accent1">
                      <a:tint val="96000"/>
                      <a:shade val="59000"/>
                      <a:satMod val="120000"/>
                      <a:alpha val="42000"/>
                    </a:schemeClr>
                  </a:gs>
                  <a:gs pos="55000">
                    <a:schemeClr val="accent1">
                      <a:tint val="100000"/>
                      <a:shade val="57000"/>
                      <a:satMod val="120000"/>
                      <a:alpha val="42000"/>
                    </a:schemeClr>
                  </a:gs>
                  <a:gs pos="80000">
                    <a:schemeClr val="accent1">
                      <a:tint val="100000"/>
                      <a:shade val="56000"/>
                      <a:satMod val="145000"/>
                      <a:alpha val="42000"/>
                    </a:schemeClr>
                  </a:gs>
                  <a:gs pos="88000">
                    <a:schemeClr val="accent1">
                      <a:tint val="100000"/>
                      <a:shade val="63000"/>
                      <a:satMod val="160000"/>
                      <a:alpha val="42000"/>
                    </a:schemeClr>
                  </a:gs>
                  <a:gs pos="100000">
                    <a:schemeClr val="accent1">
                      <a:tint val="99000"/>
                      <a:shade val="100000"/>
                      <a:satMod val="155000"/>
                      <a:alpha val="42000"/>
                    </a:schemeClr>
                  </a:gs>
                </a:gsLst>
                <a:lin ang="5400000" scaled="0"/>
                <a:tileRect/>
              </a:gra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6" name="CuadroTexto 15"/>
              <p:cNvSpPr txBox="1"/>
              <p:nvPr/>
            </p:nvSpPr>
            <p:spPr>
              <a:xfrm>
                <a:off x="989803" y="2179348"/>
                <a:ext cx="259589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2400" dirty="0" smtClean="0">
                    <a:latin typeface="+mj-lt"/>
                  </a:rPr>
                  <a:t>Consumo de Marihuana</a:t>
                </a:r>
                <a:endParaRPr lang="es-ES" sz="2400" dirty="0">
                  <a:latin typeface="+mj-lt"/>
                </a:endParaRPr>
              </a:p>
            </p:txBody>
          </p:sp>
        </p:grpSp>
        <p:grpSp>
          <p:nvGrpSpPr>
            <p:cNvPr id="21" name="Agrupar 20"/>
            <p:cNvGrpSpPr/>
            <p:nvPr/>
          </p:nvGrpSpPr>
          <p:grpSpPr>
            <a:xfrm>
              <a:off x="992798" y="3524490"/>
              <a:ext cx="2592901" cy="888260"/>
              <a:chOff x="992798" y="3524490"/>
              <a:chExt cx="2592901" cy="888260"/>
            </a:xfrm>
          </p:grpSpPr>
          <p:sp>
            <p:nvSpPr>
              <p:cNvPr id="7" name="Rectángulo redondeado 6"/>
              <p:cNvSpPr/>
              <p:nvPr/>
            </p:nvSpPr>
            <p:spPr>
              <a:xfrm>
                <a:off x="992798" y="3609771"/>
                <a:ext cx="2592901" cy="802979"/>
              </a:xfrm>
              <a:prstGeom prst="roundRect">
                <a:avLst/>
              </a:prstGeom>
              <a:solidFill>
                <a:srgbClr val="3073BB">
                  <a:alpha val="11000"/>
                </a:srgbClr>
              </a:solidFill>
              <a:ln>
                <a:solidFill>
                  <a:srgbClr val="3073BB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0" name="CuadroTexto 19"/>
              <p:cNvSpPr txBox="1"/>
              <p:nvPr/>
            </p:nvSpPr>
            <p:spPr>
              <a:xfrm>
                <a:off x="992799" y="3524490"/>
                <a:ext cx="25929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2400" dirty="0" smtClean="0">
                    <a:latin typeface="+mj-lt"/>
                  </a:rPr>
                  <a:t>Trastorno depresivo mayor</a:t>
                </a:r>
                <a:endParaRPr lang="es-ES" sz="2400" dirty="0">
                  <a:latin typeface="+mj-lt"/>
                </a:endParaRPr>
              </a:p>
            </p:txBody>
          </p:sp>
        </p:grpSp>
      </p:grpSp>
      <p:sp>
        <p:nvSpPr>
          <p:cNvPr id="26" name="Rectángulo redondeado 25"/>
          <p:cNvSpPr/>
          <p:nvPr/>
        </p:nvSpPr>
        <p:spPr>
          <a:xfrm>
            <a:off x="284053" y="4211291"/>
            <a:ext cx="8642845" cy="164011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73000"/>
                  <a:shade val="100000"/>
                  <a:satMod val="150000"/>
                  <a:alpha val="42000"/>
                </a:schemeClr>
              </a:gs>
              <a:gs pos="25000">
                <a:schemeClr val="accent1">
                  <a:tint val="96000"/>
                  <a:shade val="80000"/>
                  <a:satMod val="105000"/>
                  <a:alpha val="42000"/>
                </a:schemeClr>
              </a:gs>
              <a:gs pos="38000">
                <a:schemeClr val="accent1">
                  <a:tint val="96000"/>
                  <a:shade val="59000"/>
                  <a:satMod val="120000"/>
                  <a:alpha val="42000"/>
                </a:schemeClr>
              </a:gs>
              <a:gs pos="55000">
                <a:schemeClr val="accent1">
                  <a:tint val="100000"/>
                  <a:shade val="57000"/>
                  <a:satMod val="120000"/>
                  <a:alpha val="42000"/>
                </a:schemeClr>
              </a:gs>
              <a:gs pos="80000">
                <a:schemeClr val="accent1">
                  <a:tint val="100000"/>
                  <a:shade val="56000"/>
                  <a:satMod val="145000"/>
                  <a:alpha val="42000"/>
                </a:schemeClr>
              </a:gs>
              <a:gs pos="88000">
                <a:schemeClr val="accent1">
                  <a:tint val="100000"/>
                  <a:shade val="63000"/>
                  <a:satMod val="160000"/>
                  <a:alpha val="42000"/>
                </a:schemeClr>
              </a:gs>
              <a:gs pos="100000">
                <a:schemeClr val="accent1">
                  <a:tint val="99000"/>
                  <a:shade val="100000"/>
                  <a:satMod val="155000"/>
                  <a:alpha val="42000"/>
                </a:schemeClr>
              </a:gs>
            </a:gsLst>
            <a:lin ang="54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ES" sz="2400" dirty="0">
                <a:solidFill>
                  <a:srgbClr val="000000"/>
                </a:solidFill>
                <a:latin typeface="+mj-lt"/>
              </a:rPr>
              <a:t>La mayor parte de las investigaciones </a:t>
            </a:r>
            <a:r>
              <a:rPr lang="es-ES" sz="2400" b="1" dirty="0">
                <a:solidFill>
                  <a:srgbClr val="000000"/>
                </a:solidFill>
                <a:latin typeface="+mj-lt"/>
              </a:rPr>
              <a:t>no </a:t>
            </a:r>
            <a:r>
              <a:rPr lang="es-ES" sz="2400" b="1" dirty="0" smtClean="0">
                <a:solidFill>
                  <a:srgbClr val="000000"/>
                </a:solidFill>
                <a:latin typeface="+mj-lt"/>
              </a:rPr>
              <a:t>han </a:t>
            </a:r>
            <a:r>
              <a:rPr lang="es-ES" sz="2400" b="1" dirty="0">
                <a:solidFill>
                  <a:srgbClr val="000000"/>
                </a:solidFill>
                <a:latin typeface="+mj-lt"/>
              </a:rPr>
              <a:t>logrado probar </a:t>
            </a:r>
            <a:r>
              <a:rPr lang="es-ES" sz="2400" dirty="0">
                <a:solidFill>
                  <a:srgbClr val="000000"/>
                </a:solidFill>
                <a:latin typeface="+mj-lt"/>
              </a:rPr>
              <a:t>que la presencia de un </a:t>
            </a:r>
            <a:r>
              <a:rPr lang="es-ES" sz="2400" b="1" dirty="0">
                <a:solidFill>
                  <a:srgbClr val="000000"/>
                </a:solidFill>
                <a:latin typeface="+mj-lt"/>
              </a:rPr>
              <a:t>trastorno depresivo incremente </a:t>
            </a:r>
            <a:r>
              <a:rPr lang="es-ES" sz="2400" dirty="0">
                <a:solidFill>
                  <a:srgbClr val="000000"/>
                </a:solidFill>
                <a:latin typeface="+mj-lt"/>
              </a:rPr>
              <a:t>significativamente el </a:t>
            </a:r>
            <a:r>
              <a:rPr lang="es-ES" sz="2400" b="1" dirty="0">
                <a:solidFill>
                  <a:srgbClr val="000000"/>
                </a:solidFill>
                <a:latin typeface="+mj-lt"/>
              </a:rPr>
              <a:t>riesgo de iniciar el consumo de </a:t>
            </a:r>
            <a:r>
              <a:rPr lang="es-ES" sz="2400" b="1" dirty="0" smtClean="0">
                <a:solidFill>
                  <a:srgbClr val="000000"/>
                </a:solidFill>
                <a:latin typeface="+mj-lt"/>
              </a:rPr>
              <a:t>marihuana. </a:t>
            </a:r>
            <a:endParaRPr lang="es-ES" sz="2400" b="1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28" name="Rectángulo 27"/>
          <p:cNvSpPr/>
          <p:nvPr/>
        </p:nvSpPr>
        <p:spPr>
          <a:xfrm>
            <a:off x="284053" y="6106126"/>
            <a:ext cx="88599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300" dirty="0" err="1">
                <a:latin typeface="+mj-lt"/>
              </a:rPr>
              <a:t>Wittchen</a:t>
            </a:r>
            <a:r>
              <a:rPr lang="en-US" sz="1300" dirty="0">
                <a:latin typeface="+mj-lt"/>
              </a:rPr>
              <a:t> HU</a:t>
            </a:r>
            <a:r>
              <a:rPr lang="en-US" sz="1300" dirty="0" smtClean="0">
                <a:latin typeface="+mj-lt"/>
              </a:rPr>
              <a:t>, </a:t>
            </a:r>
            <a:r>
              <a:rPr lang="en-US" sz="1300" dirty="0" err="1" smtClean="0">
                <a:latin typeface="+mj-lt"/>
              </a:rPr>
              <a:t>et.al</a:t>
            </a:r>
            <a:r>
              <a:rPr lang="en-US" sz="1300" dirty="0" smtClean="0">
                <a:latin typeface="+mj-lt"/>
              </a:rPr>
              <a:t>. Drug </a:t>
            </a:r>
            <a:r>
              <a:rPr lang="en-US" sz="1300" dirty="0">
                <a:latin typeface="+mj-lt"/>
              </a:rPr>
              <a:t>Alcohol Depend. 2007</a:t>
            </a:r>
            <a:r>
              <a:rPr lang="en-US" sz="1300" dirty="0" smtClean="0">
                <a:latin typeface="+mj-lt"/>
              </a:rPr>
              <a:t>; </a:t>
            </a:r>
            <a:r>
              <a:rPr lang="en-US" sz="1300" dirty="0" err="1" smtClean="0">
                <a:latin typeface="+mj-lt"/>
              </a:rPr>
              <a:t>Pacek</a:t>
            </a:r>
            <a:r>
              <a:rPr lang="en-US" sz="1300" dirty="0" smtClean="0">
                <a:latin typeface="+mj-lt"/>
              </a:rPr>
              <a:t>, </a:t>
            </a:r>
            <a:r>
              <a:rPr lang="en-US" sz="1300" dirty="0" err="1" smtClean="0">
                <a:latin typeface="+mj-lt"/>
              </a:rPr>
              <a:t>et.al</a:t>
            </a:r>
            <a:r>
              <a:rPr lang="en-US" sz="1300" dirty="0" smtClean="0">
                <a:latin typeface="+mj-lt"/>
              </a:rPr>
              <a:t>. </a:t>
            </a:r>
            <a:r>
              <a:rPr lang="en-US" sz="1300" dirty="0">
                <a:latin typeface="+mj-lt"/>
              </a:rPr>
              <a:t>J Affect </a:t>
            </a:r>
            <a:r>
              <a:rPr lang="en-US" sz="1300" dirty="0" err="1">
                <a:latin typeface="+mj-lt"/>
              </a:rPr>
              <a:t>Disord</a:t>
            </a:r>
            <a:r>
              <a:rPr lang="en-US" sz="1300" dirty="0">
                <a:latin typeface="+mj-lt"/>
              </a:rPr>
              <a:t>. 2013</a:t>
            </a:r>
            <a:r>
              <a:rPr lang="en-US" sz="1300" dirty="0" smtClean="0">
                <a:latin typeface="+mj-lt"/>
              </a:rPr>
              <a:t>; Paton S, </a:t>
            </a:r>
            <a:r>
              <a:rPr lang="en-US" sz="1300" dirty="0" err="1" smtClean="0">
                <a:latin typeface="+mj-lt"/>
              </a:rPr>
              <a:t>et.al</a:t>
            </a:r>
            <a:r>
              <a:rPr lang="en-US" sz="1300" dirty="0" smtClean="0">
                <a:latin typeface="+mj-lt"/>
              </a:rPr>
              <a:t>. J Gen Psychol. 1997; </a:t>
            </a:r>
            <a:r>
              <a:rPr lang="en-US" sz="1300" dirty="0" err="1" smtClean="0">
                <a:latin typeface="+mj-lt"/>
              </a:rPr>
              <a:t>Kandel</a:t>
            </a:r>
            <a:r>
              <a:rPr lang="en-US" sz="1300" dirty="0" smtClean="0">
                <a:latin typeface="+mj-lt"/>
              </a:rPr>
              <a:t> DB &amp; </a:t>
            </a:r>
            <a:r>
              <a:rPr lang="en-US" sz="1300" dirty="0">
                <a:latin typeface="+mj-lt"/>
              </a:rPr>
              <a:t>Chen K. </a:t>
            </a:r>
            <a:r>
              <a:rPr lang="en-US" sz="1300" dirty="0" smtClean="0">
                <a:latin typeface="+mj-lt"/>
              </a:rPr>
              <a:t>J </a:t>
            </a:r>
            <a:r>
              <a:rPr lang="en-US" sz="1300" dirty="0">
                <a:latin typeface="+mj-lt"/>
              </a:rPr>
              <a:t>Stud Alcohol. 2000</a:t>
            </a:r>
            <a:r>
              <a:rPr lang="en-US" sz="1300" dirty="0" smtClean="0">
                <a:latin typeface="+mj-lt"/>
              </a:rPr>
              <a:t>;  </a:t>
            </a:r>
            <a:r>
              <a:rPr lang="en-US" sz="1300" dirty="0" err="1" smtClean="0">
                <a:latin typeface="+mj-lt"/>
              </a:rPr>
              <a:t>Bardone</a:t>
            </a:r>
            <a:r>
              <a:rPr lang="en-US" sz="1300" dirty="0" smtClean="0">
                <a:latin typeface="+mj-lt"/>
              </a:rPr>
              <a:t> </a:t>
            </a:r>
            <a:r>
              <a:rPr lang="en-US" sz="1300" dirty="0">
                <a:latin typeface="+mj-lt"/>
              </a:rPr>
              <a:t>AM</a:t>
            </a:r>
            <a:r>
              <a:rPr lang="en-US" sz="1300" dirty="0" smtClean="0">
                <a:latin typeface="+mj-lt"/>
              </a:rPr>
              <a:t>, </a:t>
            </a:r>
            <a:r>
              <a:rPr lang="en-US" sz="1300" dirty="0" err="1" smtClean="0">
                <a:latin typeface="+mj-lt"/>
              </a:rPr>
              <a:t>et.al</a:t>
            </a:r>
            <a:r>
              <a:rPr lang="en-US" sz="1300" dirty="0" smtClean="0">
                <a:latin typeface="+mj-lt"/>
              </a:rPr>
              <a:t>. J </a:t>
            </a:r>
            <a:r>
              <a:rPr lang="en-US" sz="1300" dirty="0">
                <a:latin typeface="+mj-lt"/>
              </a:rPr>
              <a:t>Am </a:t>
            </a:r>
            <a:r>
              <a:rPr lang="en-US" sz="1300" dirty="0" err="1">
                <a:latin typeface="+mj-lt"/>
              </a:rPr>
              <a:t>Acad</a:t>
            </a:r>
            <a:r>
              <a:rPr lang="en-US" sz="1300" dirty="0">
                <a:latin typeface="+mj-lt"/>
              </a:rPr>
              <a:t> Child </a:t>
            </a:r>
            <a:r>
              <a:rPr lang="en-US" sz="1300" dirty="0" err="1">
                <a:latin typeface="+mj-lt"/>
              </a:rPr>
              <a:t>Adolesc</a:t>
            </a:r>
            <a:r>
              <a:rPr lang="en-US" sz="1300" dirty="0">
                <a:latin typeface="+mj-lt"/>
              </a:rPr>
              <a:t> Psychiatry. 1998</a:t>
            </a:r>
            <a:r>
              <a:rPr lang="en-US" sz="1300" dirty="0" smtClean="0">
                <a:latin typeface="+mj-lt"/>
              </a:rPr>
              <a:t>; </a:t>
            </a:r>
          </a:p>
          <a:p>
            <a:pPr algn="r"/>
            <a:r>
              <a:rPr lang="en-US" sz="1300" dirty="0" smtClean="0">
                <a:latin typeface="+mj-lt"/>
              </a:rPr>
              <a:t>Patton </a:t>
            </a:r>
            <a:r>
              <a:rPr lang="en-US" sz="1300" dirty="0">
                <a:latin typeface="+mj-lt"/>
              </a:rPr>
              <a:t>GC</a:t>
            </a:r>
            <a:r>
              <a:rPr lang="en-US" sz="1300" dirty="0" smtClean="0">
                <a:latin typeface="+mj-lt"/>
              </a:rPr>
              <a:t>, </a:t>
            </a:r>
            <a:r>
              <a:rPr lang="en-US" sz="1300" dirty="0" err="1" smtClean="0">
                <a:latin typeface="+mj-lt"/>
              </a:rPr>
              <a:t>et.al</a:t>
            </a:r>
            <a:r>
              <a:rPr lang="en-US" sz="1300" dirty="0" smtClean="0">
                <a:latin typeface="+mj-lt"/>
              </a:rPr>
              <a:t> . </a:t>
            </a:r>
            <a:r>
              <a:rPr lang="en-US" sz="1300" dirty="0">
                <a:latin typeface="+mj-lt"/>
              </a:rPr>
              <a:t>BMJ. </a:t>
            </a:r>
            <a:r>
              <a:rPr lang="en-US" sz="1300" dirty="0" smtClean="0">
                <a:latin typeface="+mj-lt"/>
              </a:rPr>
              <a:t>2002</a:t>
            </a:r>
            <a:r>
              <a:rPr lang="en-US" sz="1400" dirty="0" smtClean="0">
                <a:latin typeface="+mj-lt"/>
              </a:rPr>
              <a:t>.</a:t>
            </a:r>
            <a:endParaRPr lang="es-MX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24123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000" dirty="0"/>
              <a:t>Efectos del consumo de marihuana sobre la salud mental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_tradnl" dirty="0" smtClean="0"/>
              <a:t>El consumo de marihuana puede obrar como un factor de riesgo para el desarrollo de un trastorno depresivo.</a:t>
            </a:r>
          </a:p>
          <a:p>
            <a:pPr marL="114300" indent="0" algn="just">
              <a:buNone/>
            </a:pPr>
            <a:endParaRPr lang="es-ES_tradnl" sz="1800" dirty="0" smtClean="0"/>
          </a:p>
          <a:p>
            <a:pPr marL="114300" indent="0" algn="just">
              <a:buNone/>
            </a:pPr>
            <a:endParaRPr lang="es-ES_tradnl" sz="1800" dirty="0"/>
          </a:p>
          <a:p>
            <a:pPr algn="just"/>
            <a:r>
              <a:rPr lang="es-ES_tradnl" dirty="0" smtClean="0"/>
              <a:t>Este riesgo cambia a lo largo de la vida: </a:t>
            </a:r>
            <a:endParaRPr lang="es-ES_tradnl" dirty="0"/>
          </a:p>
          <a:p>
            <a:pPr lvl="1" algn="ctr"/>
            <a:r>
              <a:rPr lang="es-ES_tradnl" b="1" dirty="0"/>
              <a:t>L</a:t>
            </a:r>
            <a:r>
              <a:rPr lang="es-ES_tradnl" b="1" dirty="0" smtClean="0"/>
              <a:t>os adolescentes son más vulnerables. </a:t>
            </a:r>
          </a:p>
          <a:p>
            <a:pPr marL="114300" indent="0" algn="just">
              <a:buNone/>
            </a:pPr>
            <a:endParaRPr lang="es-ES_tradnl" sz="1600" dirty="0" smtClean="0"/>
          </a:p>
          <a:p>
            <a:pPr marL="114300" indent="0" algn="just">
              <a:buNone/>
            </a:pPr>
            <a:endParaRPr lang="es-ES_tradnl" sz="1600" dirty="0" smtClean="0"/>
          </a:p>
          <a:p>
            <a:pPr algn="just"/>
            <a:r>
              <a:rPr lang="es-ES_tradnl" dirty="0" smtClean="0"/>
              <a:t>De acuerdo a los resultados de un un meta</a:t>
            </a:r>
            <a:r>
              <a:rPr lang="es-ES_tradnl" dirty="0"/>
              <a:t>–análisis </a:t>
            </a:r>
            <a:r>
              <a:rPr lang="es-ES_tradnl" dirty="0" smtClean="0"/>
              <a:t>    (8 </a:t>
            </a:r>
            <a:r>
              <a:rPr lang="es-ES_tradnl" dirty="0"/>
              <a:t>estudios de cohorte o de casos y controles </a:t>
            </a:r>
            <a:r>
              <a:rPr lang="es-ES_tradnl" dirty="0" smtClean="0"/>
              <a:t>anidados) </a:t>
            </a:r>
            <a:r>
              <a:rPr lang="es-ES_tradnl" b="1" dirty="0" smtClean="0"/>
              <a:t>los usuarios </a:t>
            </a:r>
            <a:r>
              <a:rPr lang="es-ES_tradnl" b="1" dirty="0"/>
              <a:t>intensos de marihuana </a:t>
            </a:r>
            <a:r>
              <a:rPr lang="es-ES_tradnl" dirty="0"/>
              <a:t>tienen cerca de </a:t>
            </a:r>
            <a:r>
              <a:rPr lang="es-ES_tradnl" b="1" dirty="0"/>
              <a:t>50% más riesgo </a:t>
            </a:r>
            <a:r>
              <a:rPr lang="es-ES_tradnl" dirty="0"/>
              <a:t>de desarrollar un </a:t>
            </a:r>
            <a:r>
              <a:rPr lang="es-ES_tradnl" b="1" dirty="0"/>
              <a:t>trastorno </a:t>
            </a:r>
            <a:r>
              <a:rPr lang="es-ES_tradnl" b="1" dirty="0" smtClean="0"/>
              <a:t>depresivo</a:t>
            </a:r>
            <a:r>
              <a:rPr lang="es-ES_tradnl" dirty="0" smtClean="0"/>
              <a:t>.</a:t>
            </a:r>
            <a:endParaRPr lang="es-ES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pPr marL="114300" indent="0" algn="just">
              <a:buNone/>
            </a:pPr>
            <a:endParaRPr lang="es-ES_tradnl" dirty="0"/>
          </a:p>
          <a:p>
            <a:pPr marL="114300" indent="0">
              <a:buNone/>
            </a:pP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4572000" y="6511771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_tradnl" sz="1400" dirty="0">
                <a:latin typeface="+mj-lt"/>
              </a:rPr>
              <a:t>Moore TH</a:t>
            </a:r>
            <a:r>
              <a:rPr lang="es-ES_tradnl" sz="1400" dirty="0" smtClean="0">
                <a:latin typeface="+mj-lt"/>
              </a:rPr>
              <a:t>, </a:t>
            </a:r>
            <a:r>
              <a:rPr lang="es-ES_tradnl" sz="1400" dirty="0" err="1" smtClean="0">
                <a:latin typeface="+mj-lt"/>
              </a:rPr>
              <a:t>et.al</a:t>
            </a:r>
            <a:r>
              <a:rPr lang="es-ES_tradnl" sz="1400" dirty="0" smtClean="0">
                <a:latin typeface="+mj-lt"/>
              </a:rPr>
              <a:t>. </a:t>
            </a:r>
            <a:r>
              <a:rPr lang="es-ES_tradnl" sz="1400" dirty="0" err="1">
                <a:latin typeface="+mj-lt"/>
              </a:rPr>
              <a:t>Lancet</a:t>
            </a:r>
            <a:r>
              <a:rPr lang="es-ES_tradnl" sz="1400" dirty="0">
                <a:latin typeface="+mj-lt"/>
              </a:rPr>
              <a:t>. </a:t>
            </a:r>
            <a:r>
              <a:rPr lang="es-ES_tradnl" sz="1400" dirty="0" smtClean="0">
                <a:latin typeface="+mj-lt"/>
              </a:rPr>
              <a:t>2007</a:t>
            </a:r>
            <a:r>
              <a:rPr lang="es-MX" sz="1400" dirty="0" smtClean="0">
                <a:latin typeface="+mj-lt"/>
              </a:rPr>
              <a:t> </a:t>
            </a:r>
            <a:endParaRPr lang="es-E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93650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Efectos del consumo de marihuana sobre la salud mental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_tradnl" dirty="0" smtClean="0"/>
              <a:t>¿El inicio temprano en </a:t>
            </a:r>
            <a:r>
              <a:rPr lang="es-ES_tradnl" dirty="0"/>
              <a:t>el empleo de marihuana es un factor que puede determinar la relación entre esta sustancia y el diagnóstico de </a:t>
            </a:r>
            <a:r>
              <a:rPr lang="es-ES_tradnl" dirty="0" smtClean="0"/>
              <a:t>depresión?</a:t>
            </a:r>
          </a:p>
          <a:p>
            <a:pPr marL="114300" indent="0" algn="just">
              <a:buNone/>
            </a:pPr>
            <a:endParaRPr lang="es-ES_tradnl" sz="1000" dirty="0" smtClean="0"/>
          </a:p>
          <a:p>
            <a:pPr lvl="1" algn="just"/>
            <a:r>
              <a:rPr lang="es-ES_tradnl" dirty="0"/>
              <a:t>85,088 sujetos provenientes de 17 países diferentes, se comparó la frecuencia de síntomas depresivos entre individuos con y sin inicio temprano</a:t>
            </a:r>
            <a:r>
              <a:rPr lang="es-ES_tradnl" dirty="0" smtClean="0"/>
              <a:t>.</a:t>
            </a:r>
          </a:p>
          <a:p>
            <a:pPr marL="411480" lvl="1" indent="0" algn="just">
              <a:buNone/>
            </a:pPr>
            <a:endParaRPr lang="es-ES_tradnl" dirty="0"/>
          </a:p>
          <a:p>
            <a:pPr lvl="1" algn="just"/>
            <a:r>
              <a:rPr lang="es-ES_tradnl" dirty="0"/>
              <a:t>Uso temprano de marihuana OR 1.5 (IC95%  1.4 a 1.7)</a:t>
            </a:r>
            <a:r>
              <a:rPr lang="es-ES_tradnl" dirty="0" smtClean="0"/>
              <a:t>.</a:t>
            </a:r>
          </a:p>
          <a:p>
            <a:pPr marL="411480" lvl="1" indent="0" algn="just">
              <a:buNone/>
            </a:pPr>
            <a:endParaRPr lang="es-ES_tradnl" dirty="0"/>
          </a:p>
          <a:p>
            <a:pPr lvl="1" algn="just"/>
            <a:r>
              <a:rPr lang="es-ES_tradnl" dirty="0"/>
              <a:t>Asociación mediada por otros factores (trastornos de conducta</a:t>
            </a:r>
            <a:r>
              <a:rPr lang="es-ES_tradnl" dirty="0" smtClean="0"/>
              <a:t>).</a:t>
            </a:r>
            <a:endParaRPr lang="es-ES_tradnl" dirty="0"/>
          </a:p>
          <a:p>
            <a:pPr algn="just"/>
            <a:endParaRPr lang="es-ES_tradnl" dirty="0" smtClean="0"/>
          </a:p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5924223" y="6453191"/>
            <a:ext cx="32646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+mj-lt"/>
              </a:rPr>
              <a:t>de </a:t>
            </a:r>
            <a:r>
              <a:rPr lang="en-US" sz="1400" dirty="0" err="1">
                <a:latin typeface="+mj-lt"/>
              </a:rPr>
              <a:t>Graaf</a:t>
            </a:r>
            <a:r>
              <a:rPr lang="en-US" sz="1400" dirty="0">
                <a:latin typeface="+mj-lt"/>
              </a:rPr>
              <a:t> R</a:t>
            </a:r>
            <a:r>
              <a:rPr lang="en-US" sz="1400" dirty="0" smtClean="0">
                <a:latin typeface="+mj-lt"/>
              </a:rPr>
              <a:t>, </a:t>
            </a:r>
            <a:r>
              <a:rPr lang="en-US" sz="1400" dirty="0" err="1" smtClean="0">
                <a:latin typeface="+mj-lt"/>
              </a:rPr>
              <a:t>et.al</a:t>
            </a:r>
            <a:r>
              <a:rPr lang="en-US" sz="1400" dirty="0" smtClean="0">
                <a:latin typeface="+mj-lt"/>
              </a:rPr>
              <a:t>. Am </a:t>
            </a:r>
            <a:r>
              <a:rPr lang="en-US" sz="1400" dirty="0">
                <a:latin typeface="+mj-lt"/>
              </a:rPr>
              <a:t>J </a:t>
            </a:r>
            <a:r>
              <a:rPr lang="en-US" sz="1400" dirty="0" err="1">
                <a:latin typeface="+mj-lt"/>
              </a:rPr>
              <a:t>Epidemiol</a:t>
            </a:r>
            <a:r>
              <a:rPr lang="en-US" sz="1400" dirty="0">
                <a:latin typeface="+mj-lt"/>
              </a:rPr>
              <a:t>. </a:t>
            </a:r>
            <a:r>
              <a:rPr lang="en-US" sz="1400" dirty="0" smtClean="0">
                <a:latin typeface="+mj-lt"/>
              </a:rPr>
              <a:t>2010</a:t>
            </a:r>
            <a:endParaRPr lang="es-E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9974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Efectos del consumo de marihuana sobre la salud mental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es-MX" dirty="0"/>
          </a:p>
          <a:p>
            <a:pPr algn="just"/>
            <a:r>
              <a:rPr lang="es-ES" dirty="0" smtClean="0"/>
              <a:t>Otros estudios han dado resultados que apuntan en direcciones contrarias.</a:t>
            </a:r>
          </a:p>
          <a:p>
            <a:pPr algn="just"/>
            <a:endParaRPr lang="es-ES" dirty="0"/>
          </a:p>
          <a:p>
            <a:pPr lvl="1" algn="just"/>
            <a:r>
              <a:rPr lang="es-ES" b="1" dirty="0" smtClean="0"/>
              <a:t>No puede concluirse </a:t>
            </a:r>
            <a:r>
              <a:rPr lang="es-ES" dirty="0" smtClean="0"/>
              <a:t>que el </a:t>
            </a:r>
            <a:r>
              <a:rPr lang="es-ES" b="1" dirty="0" smtClean="0"/>
              <a:t>consumo de marihuana durante la adolescencia</a:t>
            </a:r>
            <a:r>
              <a:rPr lang="es-ES" dirty="0" smtClean="0"/>
              <a:t> constituya un </a:t>
            </a:r>
            <a:r>
              <a:rPr lang="es-ES" b="1" dirty="0" smtClean="0"/>
              <a:t>factor de riesgo </a:t>
            </a:r>
            <a:r>
              <a:rPr lang="es-ES" dirty="0" smtClean="0"/>
              <a:t>importante para el </a:t>
            </a:r>
            <a:r>
              <a:rPr lang="es-ES" b="1" dirty="0" smtClean="0"/>
              <a:t>desarrollo de depresión en otras etapas de </a:t>
            </a:r>
            <a:r>
              <a:rPr lang="es-ES" b="1" smtClean="0"/>
              <a:t>la </a:t>
            </a:r>
            <a:r>
              <a:rPr lang="es-ES" b="1" smtClean="0"/>
              <a:t>vida. </a:t>
            </a:r>
            <a:endParaRPr lang="es-ES" b="1" dirty="0"/>
          </a:p>
        </p:txBody>
      </p:sp>
      <p:sp>
        <p:nvSpPr>
          <p:cNvPr id="4" name="CuadroTexto 3"/>
          <p:cNvSpPr txBox="1"/>
          <p:nvPr/>
        </p:nvSpPr>
        <p:spPr>
          <a:xfrm>
            <a:off x="521346" y="6319895"/>
            <a:ext cx="8688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latin typeface="+mj-lt"/>
              </a:rPr>
              <a:t>Fergusson </a:t>
            </a:r>
            <a:r>
              <a:rPr lang="en-US" sz="1400" dirty="0">
                <a:latin typeface="+mj-lt"/>
              </a:rPr>
              <a:t>DM, </a:t>
            </a:r>
            <a:r>
              <a:rPr lang="en-US" sz="1400" dirty="0" err="1" smtClean="0">
                <a:latin typeface="+mj-lt"/>
              </a:rPr>
              <a:t>et.al</a:t>
            </a:r>
            <a:r>
              <a:rPr lang="en-US" sz="1400" dirty="0" smtClean="0">
                <a:latin typeface="+mj-lt"/>
              </a:rPr>
              <a:t>. Addiction</a:t>
            </a:r>
            <a:r>
              <a:rPr lang="en-US" sz="1400" dirty="0">
                <a:latin typeface="+mj-lt"/>
              </a:rPr>
              <a:t>. 2002</a:t>
            </a:r>
            <a:r>
              <a:rPr lang="en-US" sz="1400" dirty="0" smtClean="0">
                <a:latin typeface="+mj-lt"/>
              </a:rPr>
              <a:t>;  </a:t>
            </a:r>
            <a:r>
              <a:rPr lang="en-US" sz="1400" dirty="0" err="1" smtClean="0">
                <a:latin typeface="+mj-lt"/>
              </a:rPr>
              <a:t>Bovasso</a:t>
            </a:r>
            <a:r>
              <a:rPr lang="en-US" sz="1400" dirty="0" smtClean="0">
                <a:latin typeface="+mj-lt"/>
              </a:rPr>
              <a:t> GB. </a:t>
            </a:r>
            <a:r>
              <a:rPr lang="en-US" sz="1400" dirty="0">
                <a:latin typeface="+mj-lt"/>
              </a:rPr>
              <a:t>Am J Psychiatry. </a:t>
            </a:r>
            <a:r>
              <a:rPr lang="en-US" sz="1400" dirty="0" smtClean="0">
                <a:latin typeface="+mj-lt"/>
              </a:rPr>
              <a:t>2001;</a:t>
            </a:r>
          </a:p>
          <a:p>
            <a:pPr algn="r"/>
            <a:r>
              <a:rPr lang="en-US" sz="1400" dirty="0" smtClean="0">
                <a:latin typeface="+mj-lt"/>
              </a:rPr>
              <a:t> </a:t>
            </a:r>
            <a:r>
              <a:rPr lang="en-US" sz="1400" dirty="0" err="1" smtClean="0">
                <a:latin typeface="+mj-lt"/>
              </a:rPr>
              <a:t>Hayatbakhsh</a:t>
            </a:r>
            <a:r>
              <a:rPr lang="en-US" sz="1400" dirty="0" smtClean="0">
                <a:latin typeface="+mj-lt"/>
              </a:rPr>
              <a:t> </a:t>
            </a:r>
            <a:r>
              <a:rPr lang="en-US" sz="1400" dirty="0">
                <a:latin typeface="+mj-lt"/>
              </a:rPr>
              <a:t>MR</a:t>
            </a:r>
            <a:r>
              <a:rPr lang="en-US" sz="1400" dirty="0" smtClean="0">
                <a:latin typeface="+mj-lt"/>
              </a:rPr>
              <a:t>, </a:t>
            </a:r>
            <a:r>
              <a:rPr lang="en-US" sz="1400" dirty="0" err="1" smtClean="0">
                <a:latin typeface="+mj-lt"/>
              </a:rPr>
              <a:t>et.al</a:t>
            </a:r>
            <a:r>
              <a:rPr lang="en-US" sz="1400" dirty="0" smtClean="0">
                <a:latin typeface="+mj-lt"/>
              </a:rPr>
              <a:t> . </a:t>
            </a:r>
            <a:r>
              <a:rPr lang="en-US" sz="1400" dirty="0">
                <a:latin typeface="+mj-lt"/>
              </a:rPr>
              <a:t>J Am </a:t>
            </a:r>
            <a:r>
              <a:rPr lang="en-US" sz="1400" dirty="0" err="1">
                <a:latin typeface="+mj-lt"/>
              </a:rPr>
              <a:t>Acad</a:t>
            </a:r>
            <a:r>
              <a:rPr lang="en-US" sz="1400" dirty="0">
                <a:latin typeface="+mj-lt"/>
              </a:rPr>
              <a:t> Child </a:t>
            </a:r>
            <a:r>
              <a:rPr lang="en-US" sz="1400" dirty="0" err="1">
                <a:latin typeface="+mj-lt"/>
              </a:rPr>
              <a:t>Adolesc</a:t>
            </a:r>
            <a:r>
              <a:rPr lang="en-US" sz="1400" dirty="0">
                <a:latin typeface="+mj-lt"/>
              </a:rPr>
              <a:t> Psychiatry. </a:t>
            </a:r>
            <a:r>
              <a:rPr lang="en-US" sz="1400" dirty="0" smtClean="0">
                <a:latin typeface="+mj-lt"/>
              </a:rPr>
              <a:t>2007.</a:t>
            </a:r>
            <a:endParaRPr lang="es-MX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4720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Efectos del consumo de marihuana sobre la salud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540" y="1512588"/>
            <a:ext cx="8870034" cy="5265091"/>
          </a:xfrm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Al momento de analizar la evidencia que relaciona el consumo de marihuana con algún desenlace en la salud es importante tener en cuenta ciertas consideraciones:</a:t>
            </a:r>
          </a:p>
          <a:p>
            <a:pPr marL="411480" lvl="1" indent="0" algn="just">
              <a:buNone/>
            </a:pPr>
            <a:endParaRPr lang="es-ES" dirty="0" smtClean="0"/>
          </a:p>
          <a:p>
            <a:pPr marL="411480" lvl="1" indent="0" algn="just">
              <a:buNone/>
            </a:pPr>
            <a:endParaRPr lang="es-ES" dirty="0"/>
          </a:p>
          <a:p>
            <a:pPr lvl="1" algn="just"/>
            <a:r>
              <a:rPr lang="es-ES" b="1" dirty="0"/>
              <a:t>Se carece de un parámetro estandarizado </a:t>
            </a:r>
            <a:r>
              <a:rPr lang="es-ES" dirty="0"/>
              <a:t>(a diferencia del alcohol y el tabaco…</a:t>
            </a:r>
            <a:r>
              <a:rPr lang="es-ES" dirty="0" smtClean="0"/>
              <a:t>).</a:t>
            </a:r>
            <a:endParaRPr lang="es-ES" dirty="0"/>
          </a:p>
          <a:p>
            <a:pPr marL="411480" lvl="1" indent="0" algn="just">
              <a:buNone/>
            </a:pP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8872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Efectos del consumo de marihuana sobre la salud mental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_tradnl" dirty="0"/>
              <a:t>Los estudios longitudinales indican que consumo intenso de marihuana incrementa 2.6 veces el riesgo de presentar un trastorno </a:t>
            </a:r>
            <a:r>
              <a:rPr lang="es-ES_tradnl" dirty="0" smtClean="0"/>
              <a:t>psicótico persistente.                   (no necesariamente esquizofrenia).</a:t>
            </a:r>
          </a:p>
          <a:p>
            <a:pPr algn="just"/>
            <a:endParaRPr lang="es-ES_tradnl" dirty="0"/>
          </a:p>
          <a:p>
            <a:pPr algn="just"/>
            <a:r>
              <a:rPr lang="es-ES_tradnl" b="1" dirty="0" smtClean="0"/>
              <a:t>¿Cuáles son los factores que condicionan el que un consumidor de marihuana desarrolle un trastorno psicótico?</a:t>
            </a:r>
          </a:p>
          <a:p>
            <a:pPr marL="114300" indent="0" algn="just">
              <a:buNone/>
            </a:pPr>
            <a:endParaRPr lang="es-ES_tradnl" dirty="0"/>
          </a:p>
          <a:p>
            <a:pPr marL="114300" indent="0" algn="just">
              <a:buNone/>
            </a:pP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4572000" y="6511771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s-ES_tradnl" sz="1400" dirty="0">
                <a:latin typeface="+mj-lt"/>
              </a:rPr>
              <a:t>Moore TH</a:t>
            </a:r>
            <a:r>
              <a:rPr lang="es-ES_tradnl" sz="1400" dirty="0" smtClean="0">
                <a:latin typeface="+mj-lt"/>
              </a:rPr>
              <a:t>, </a:t>
            </a:r>
            <a:r>
              <a:rPr lang="es-ES_tradnl" sz="1400" dirty="0" err="1" smtClean="0">
                <a:latin typeface="+mj-lt"/>
              </a:rPr>
              <a:t>et.al</a:t>
            </a:r>
            <a:r>
              <a:rPr lang="es-ES_tradnl" sz="1400" dirty="0" smtClean="0">
                <a:latin typeface="+mj-lt"/>
              </a:rPr>
              <a:t>. </a:t>
            </a:r>
            <a:r>
              <a:rPr lang="es-ES_tradnl" sz="1400" dirty="0" err="1">
                <a:latin typeface="+mj-lt"/>
              </a:rPr>
              <a:t>Lancet</a:t>
            </a:r>
            <a:r>
              <a:rPr lang="es-ES_tradnl" sz="1400" dirty="0">
                <a:latin typeface="+mj-lt"/>
              </a:rPr>
              <a:t>. </a:t>
            </a:r>
            <a:r>
              <a:rPr lang="es-ES_tradnl" sz="1400" dirty="0" smtClean="0">
                <a:latin typeface="+mj-lt"/>
              </a:rPr>
              <a:t>2007</a:t>
            </a:r>
            <a:r>
              <a:rPr lang="es-MX" sz="1400" dirty="0" smtClean="0">
                <a:latin typeface="+mj-lt"/>
              </a:rPr>
              <a:t> </a:t>
            </a:r>
            <a:endParaRPr lang="es-ES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2344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Efectos del consumo de marihuana sobre la salud mental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Inicio temprano en el consumo.</a:t>
            </a:r>
          </a:p>
          <a:p>
            <a:pPr lvl="1"/>
            <a:endParaRPr lang="es-ES_tradnl" dirty="0"/>
          </a:p>
          <a:p>
            <a:pPr lvl="1"/>
            <a:r>
              <a:rPr lang="es-ES_tradnl" dirty="0" smtClean="0"/>
              <a:t>Estudio de la cohorte de </a:t>
            </a:r>
            <a:r>
              <a:rPr lang="es-ES_tradnl" dirty="0" err="1" smtClean="0"/>
              <a:t>Dunedin</a:t>
            </a:r>
            <a:r>
              <a:rPr lang="es-ES_tradnl" dirty="0" smtClean="0"/>
              <a:t>: </a:t>
            </a:r>
          </a:p>
          <a:p>
            <a:pPr marL="411480" lvl="1" indent="0">
              <a:buNone/>
            </a:pPr>
            <a:endParaRPr lang="es-ES_tradnl" dirty="0" smtClean="0"/>
          </a:p>
          <a:p>
            <a:pPr lvl="2" algn="just"/>
            <a:r>
              <a:rPr lang="es-ES_tradnl" dirty="0" smtClean="0"/>
              <a:t>El consumo de marihuana antes de los 15 años incrementa hasta 10 veces el riesgo de que un sujeto curso con síntomas </a:t>
            </a:r>
            <a:r>
              <a:rPr lang="es-ES_tradnl" dirty="0" err="1" smtClean="0"/>
              <a:t>piscóticos</a:t>
            </a:r>
            <a:r>
              <a:rPr lang="es-ES_tradnl" dirty="0" smtClean="0"/>
              <a:t> a los 26 años</a:t>
            </a:r>
            <a:r>
              <a:rPr lang="es-ES_tradnl" dirty="0"/>
              <a:t> </a:t>
            </a:r>
            <a:r>
              <a:rPr lang="es-ES_tradnl" dirty="0" smtClean="0"/>
              <a:t>(no esquizofrenia). </a:t>
            </a:r>
          </a:p>
          <a:p>
            <a:pPr marL="411480" lvl="1" indent="0" algn="ctr">
              <a:buNone/>
            </a:pPr>
            <a:endParaRPr lang="es-ES_tradnl" dirty="0"/>
          </a:p>
          <a:p>
            <a:pPr lvl="1" algn="ctr"/>
            <a:r>
              <a:rPr lang="es-ES_tradnl" b="1" dirty="0" smtClean="0"/>
              <a:t>¿Quienes tienen un mayor riesgo?</a:t>
            </a:r>
          </a:p>
          <a:p>
            <a:pPr marL="411480" lvl="1" indent="0">
              <a:buNone/>
            </a:pPr>
            <a:endParaRPr lang="es-ES_tradnl" dirty="0"/>
          </a:p>
          <a:p>
            <a:pPr lvl="1"/>
            <a:endParaRPr lang="es-ES_tradnl" dirty="0" smtClean="0"/>
          </a:p>
          <a:p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6588806" y="6469902"/>
            <a:ext cx="25551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 err="1">
                <a:latin typeface="+mj-lt"/>
              </a:rPr>
              <a:t>Arseneault</a:t>
            </a:r>
            <a:r>
              <a:rPr lang="es-ES_tradnl" sz="1400" dirty="0">
                <a:latin typeface="+mj-lt"/>
              </a:rPr>
              <a:t> L</a:t>
            </a:r>
            <a:r>
              <a:rPr lang="es-ES_tradnl" sz="1400" dirty="0" smtClean="0">
                <a:latin typeface="+mj-lt"/>
              </a:rPr>
              <a:t>, </a:t>
            </a:r>
            <a:r>
              <a:rPr lang="es-ES_tradnl" sz="1400" dirty="0" err="1" smtClean="0">
                <a:latin typeface="+mj-lt"/>
              </a:rPr>
              <a:t>et.al</a:t>
            </a:r>
            <a:r>
              <a:rPr lang="es-ES_tradnl" sz="1400" dirty="0" smtClean="0">
                <a:latin typeface="+mj-lt"/>
              </a:rPr>
              <a:t> . BMJ</a:t>
            </a:r>
            <a:r>
              <a:rPr lang="es-ES_tradnl" sz="1400" dirty="0">
                <a:latin typeface="+mj-lt"/>
              </a:rPr>
              <a:t>. </a:t>
            </a:r>
            <a:r>
              <a:rPr lang="es-ES_tradnl" sz="1400" dirty="0" smtClean="0">
                <a:latin typeface="+mj-lt"/>
              </a:rPr>
              <a:t>2002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1593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Efectos del consumo de marihuana sobre la salud mental</a:t>
            </a:r>
            <a:endParaRPr lang="es-MX" dirty="0">
              <a:latin typeface="Book Antiqua" charset="0"/>
              <a:cs typeface="Arial" charset="0"/>
            </a:endParaRPr>
          </a:p>
        </p:txBody>
      </p:sp>
      <p:pic>
        <p:nvPicPr>
          <p:cNvPr id="3891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445744" y="1324894"/>
            <a:ext cx="3537345" cy="3870646"/>
          </a:xfrm>
        </p:spPr>
      </p:pic>
      <p:sp>
        <p:nvSpPr>
          <p:cNvPr id="38916" name="4 Rectángulo"/>
          <p:cNvSpPr>
            <a:spLocks noChangeArrowheads="1"/>
          </p:cNvSpPr>
          <p:nvPr/>
        </p:nvSpPr>
        <p:spPr bwMode="auto">
          <a:xfrm>
            <a:off x="3048000" y="6488113"/>
            <a:ext cx="6096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/>
            <a:r>
              <a:rPr lang="en-US" sz="1400">
                <a:latin typeface="Book Antiqua" charset="0"/>
              </a:rPr>
              <a:t>Caspi A</a:t>
            </a:r>
            <a:r>
              <a:rPr lang="en-US" sz="1400" i="1">
                <a:latin typeface="Book Antiqua" charset="0"/>
              </a:rPr>
              <a:t>. </a:t>
            </a:r>
            <a:r>
              <a:rPr lang="en-US" sz="1400">
                <a:latin typeface="Book Antiqua" charset="0"/>
              </a:rPr>
              <a:t>Biol </a:t>
            </a:r>
            <a:r>
              <a:rPr lang="es-MX" sz="1400">
                <a:latin typeface="Book Antiqua" charset="0"/>
              </a:rPr>
              <a:t>Psychiatry. 2005</a:t>
            </a:r>
            <a:endParaRPr lang="es-MX" sz="1400" b="1" i="1">
              <a:latin typeface="Book Antiqua" charset="0"/>
            </a:endParaRPr>
          </a:p>
        </p:txBody>
      </p:sp>
      <p:sp>
        <p:nvSpPr>
          <p:cNvPr id="38918" name="5 CuadroTexto"/>
          <p:cNvSpPr txBox="1">
            <a:spLocks noChangeArrowheads="1"/>
          </p:cNvSpPr>
          <p:nvPr/>
        </p:nvSpPr>
        <p:spPr bwMode="auto">
          <a:xfrm>
            <a:off x="6644090" y="2993888"/>
            <a:ext cx="1981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sz="1800" dirty="0">
                <a:latin typeface="Book Antiqua" charset="0"/>
              </a:rPr>
              <a:t>VAL/VAL</a:t>
            </a:r>
          </a:p>
          <a:p>
            <a:pPr algn="ctr" eaLnBrk="1" hangingPunct="1"/>
            <a:r>
              <a:rPr lang="es-MX" sz="1800" dirty="0">
                <a:latin typeface="Book Antiqua" charset="0"/>
              </a:rPr>
              <a:t>OR= 10.9</a:t>
            </a:r>
          </a:p>
          <a:p>
            <a:pPr algn="ctr" eaLnBrk="1" hangingPunct="1"/>
            <a:r>
              <a:rPr lang="es-MX" sz="1800" dirty="0">
                <a:latin typeface="Book Antiqua" charset="0"/>
              </a:rPr>
              <a:t>IC 95% 2.2-54.1</a:t>
            </a:r>
          </a:p>
          <a:p>
            <a:pPr eaLnBrk="1" hangingPunct="1"/>
            <a:endParaRPr lang="es-MX" sz="1800" dirty="0"/>
          </a:p>
        </p:txBody>
      </p:sp>
      <p:sp>
        <p:nvSpPr>
          <p:cNvPr id="2" name="Rectángulo 1"/>
          <p:cNvSpPr/>
          <p:nvPr/>
        </p:nvSpPr>
        <p:spPr>
          <a:xfrm>
            <a:off x="296333" y="5297397"/>
            <a:ext cx="845255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z="2000" b="1" dirty="0">
                <a:latin typeface="+mj-lt"/>
              </a:rPr>
              <a:t>El riesgo </a:t>
            </a:r>
            <a:r>
              <a:rPr lang="es-ES_tradnl" sz="2000" dirty="0">
                <a:latin typeface="+mj-lt"/>
              </a:rPr>
              <a:t>de que un sujeto con antecedente de consumo de </a:t>
            </a:r>
            <a:r>
              <a:rPr lang="es-ES_tradnl" sz="2000" dirty="0" smtClean="0">
                <a:latin typeface="+mj-lt"/>
              </a:rPr>
              <a:t>marihuana durante la adolescencia desarrolle </a:t>
            </a:r>
            <a:r>
              <a:rPr lang="es-ES_tradnl" sz="2000" dirty="0">
                <a:latin typeface="+mj-lt"/>
              </a:rPr>
              <a:t>un trastorno del espectro de la esquizofrenia </a:t>
            </a:r>
            <a:r>
              <a:rPr lang="es-ES_tradnl" sz="2000" b="1" dirty="0">
                <a:latin typeface="+mj-lt"/>
              </a:rPr>
              <a:t>puede estar moderado por la carga genética del individuo</a:t>
            </a:r>
            <a:r>
              <a:rPr lang="es-ES_tradnl" sz="2000" b="1" dirty="0"/>
              <a:t>.</a:t>
            </a:r>
            <a:endParaRPr lang="es-MX" sz="2000" b="1" dirty="0"/>
          </a:p>
        </p:txBody>
      </p:sp>
      <p:cxnSp>
        <p:nvCxnSpPr>
          <p:cNvPr id="4" name="Conector recto de flecha 3"/>
          <p:cNvCxnSpPr/>
          <p:nvPr/>
        </p:nvCxnSpPr>
        <p:spPr>
          <a:xfrm>
            <a:off x="5983089" y="3425867"/>
            <a:ext cx="802032" cy="0"/>
          </a:xfrm>
          <a:prstGeom prst="straightConnector1">
            <a:avLst/>
          </a:prstGeom>
          <a:ln w="57150" cmpd="sng">
            <a:solidFill>
              <a:srgbClr val="800000"/>
            </a:solidFill>
            <a:headEnd type="triangle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5071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Efectos del consumo de marihuana sobre la salud mental</a:t>
            </a:r>
          </a:p>
        </p:txBody>
      </p:sp>
      <p:grpSp>
        <p:nvGrpSpPr>
          <p:cNvPr id="26" name="Agrupar 25"/>
          <p:cNvGrpSpPr/>
          <p:nvPr/>
        </p:nvGrpSpPr>
        <p:grpSpPr>
          <a:xfrm>
            <a:off x="119945" y="2159000"/>
            <a:ext cx="2188636" cy="2342444"/>
            <a:chOff x="402165" y="2159000"/>
            <a:chExt cx="2188636" cy="1775178"/>
          </a:xfrm>
        </p:grpSpPr>
        <p:grpSp>
          <p:nvGrpSpPr>
            <p:cNvPr id="14" name="Agrupar 13"/>
            <p:cNvGrpSpPr/>
            <p:nvPr/>
          </p:nvGrpSpPr>
          <p:grpSpPr>
            <a:xfrm>
              <a:off x="402165" y="2159000"/>
              <a:ext cx="2188636" cy="1775178"/>
              <a:chOff x="719666" y="2300111"/>
              <a:chExt cx="1943696" cy="1566333"/>
            </a:xfrm>
            <a:noFill/>
          </p:grpSpPr>
          <p:sp>
            <p:nvSpPr>
              <p:cNvPr id="4" name="Elipse 3"/>
              <p:cNvSpPr/>
              <p:nvPr/>
            </p:nvSpPr>
            <p:spPr>
              <a:xfrm>
                <a:off x="719666" y="2300111"/>
                <a:ext cx="1943696" cy="1566333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s-ES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13" name="CuadroTexto 12"/>
              <p:cNvSpPr txBox="1"/>
              <p:nvPr/>
            </p:nvSpPr>
            <p:spPr>
              <a:xfrm>
                <a:off x="1284111" y="3175000"/>
                <a:ext cx="338667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endParaRPr lang="es-ES" dirty="0"/>
              </a:p>
            </p:txBody>
          </p:sp>
        </p:grpSp>
        <p:sp>
          <p:nvSpPr>
            <p:cNvPr id="25" name="CuadroTexto 24"/>
            <p:cNvSpPr txBox="1"/>
            <p:nvPr/>
          </p:nvSpPr>
          <p:spPr>
            <a:xfrm>
              <a:off x="403386" y="2618180"/>
              <a:ext cx="2088445" cy="1119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>
                  <a:solidFill>
                    <a:srgbClr val="000000"/>
                  </a:solidFill>
                  <a:latin typeface="+mj-lt"/>
                </a:rPr>
                <a:t>No consumo en la adolescencia.</a:t>
              </a:r>
            </a:p>
            <a:p>
              <a:pPr algn="ctr"/>
              <a:endParaRPr lang="es-ES" dirty="0" smtClean="0">
                <a:latin typeface="+mj-lt"/>
              </a:endParaRPr>
            </a:p>
            <a:p>
              <a:pPr algn="ctr"/>
              <a:r>
                <a:rPr lang="es-ES" b="1" dirty="0" smtClean="0">
                  <a:latin typeface="+mj-lt"/>
                </a:rPr>
                <a:t>No Esquizofrenia</a:t>
              </a:r>
              <a:r>
                <a:rPr lang="es-ES" dirty="0" smtClean="0">
                  <a:latin typeface="+mj-lt"/>
                </a:rPr>
                <a:t>.</a:t>
              </a:r>
            </a:p>
            <a:p>
              <a:endParaRPr lang="es-ES" dirty="0"/>
            </a:p>
          </p:txBody>
        </p:sp>
      </p:grpSp>
      <p:grpSp>
        <p:nvGrpSpPr>
          <p:cNvPr id="27" name="Agrupar 26"/>
          <p:cNvGrpSpPr/>
          <p:nvPr/>
        </p:nvGrpSpPr>
        <p:grpSpPr>
          <a:xfrm>
            <a:off x="2390426" y="2159000"/>
            <a:ext cx="2188636" cy="2342444"/>
            <a:chOff x="402165" y="2159000"/>
            <a:chExt cx="2188636" cy="1775178"/>
          </a:xfrm>
        </p:grpSpPr>
        <p:grpSp>
          <p:nvGrpSpPr>
            <p:cNvPr id="28" name="Agrupar 27"/>
            <p:cNvGrpSpPr/>
            <p:nvPr/>
          </p:nvGrpSpPr>
          <p:grpSpPr>
            <a:xfrm>
              <a:off x="402165" y="2159000"/>
              <a:ext cx="2188636" cy="1775178"/>
              <a:chOff x="719666" y="2300111"/>
              <a:chExt cx="1943696" cy="1566333"/>
            </a:xfrm>
            <a:noFill/>
          </p:grpSpPr>
          <p:sp>
            <p:nvSpPr>
              <p:cNvPr id="30" name="Elipse 29"/>
              <p:cNvSpPr/>
              <p:nvPr/>
            </p:nvSpPr>
            <p:spPr>
              <a:xfrm>
                <a:off x="719666" y="2300111"/>
                <a:ext cx="1943696" cy="1566333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s-ES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31" name="CuadroTexto 30"/>
              <p:cNvSpPr txBox="1"/>
              <p:nvPr/>
            </p:nvSpPr>
            <p:spPr>
              <a:xfrm>
                <a:off x="1284111" y="3175000"/>
                <a:ext cx="338667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endParaRPr lang="es-ES" dirty="0"/>
              </a:p>
            </p:txBody>
          </p:sp>
        </p:grpSp>
        <p:sp>
          <p:nvSpPr>
            <p:cNvPr id="29" name="CuadroTexto 28"/>
            <p:cNvSpPr txBox="1"/>
            <p:nvPr/>
          </p:nvSpPr>
          <p:spPr>
            <a:xfrm>
              <a:off x="403386" y="2618180"/>
              <a:ext cx="2088445" cy="1119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 smtClean="0">
                  <a:latin typeface="+mj-lt"/>
                </a:rPr>
                <a:t>No consumo en la adolescencia</a:t>
              </a:r>
              <a:r>
                <a:rPr lang="es-ES" dirty="0" smtClean="0">
                  <a:latin typeface="+mj-lt"/>
                </a:rPr>
                <a:t>.</a:t>
              </a:r>
            </a:p>
            <a:p>
              <a:pPr algn="ctr"/>
              <a:endParaRPr lang="es-ES" dirty="0" smtClean="0">
                <a:latin typeface="+mj-lt"/>
              </a:endParaRPr>
            </a:p>
            <a:p>
              <a:pPr algn="ctr"/>
              <a:r>
                <a:rPr lang="es-ES" b="1" dirty="0">
                  <a:latin typeface="+mj-lt"/>
                </a:rPr>
                <a:t> </a:t>
              </a:r>
              <a:r>
                <a:rPr lang="es-ES" b="1" dirty="0" smtClean="0">
                  <a:latin typeface="+mj-lt"/>
                </a:rPr>
                <a:t> Esquizofrenia</a:t>
              </a:r>
              <a:r>
                <a:rPr lang="es-ES" dirty="0" smtClean="0">
                  <a:latin typeface="+mj-lt"/>
                </a:rPr>
                <a:t>.</a:t>
              </a:r>
            </a:p>
            <a:p>
              <a:endParaRPr lang="es-ES" dirty="0"/>
            </a:p>
          </p:txBody>
        </p:sp>
      </p:grpSp>
      <p:grpSp>
        <p:nvGrpSpPr>
          <p:cNvPr id="32" name="Agrupar 31"/>
          <p:cNvGrpSpPr/>
          <p:nvPr/>
        </p:nvGrpSpPr>
        <p:grpSpPr>
          <a:xfrm>
            <a:off x="6907955" y="2159000"/>
            <a:ext cx="2188636" cy="2342444"/>
            <a:chOff x="402165" y="2159000"/>
            <a:chExt cx="2188636" cy="1775178"/>
          </a:xfrm>
        </p:grpSpPr>
        <p:grpSp>
          <p:nvGrpSpPr>
            <p:cNvPr id="33" name="Agrupar 32"/>
            <p:cNvGrpSpPr/>
            <p:nvPr/>
          </p:nvGrpSpPr>
          <p:grpSpPr>
            <a:xfrm>
              <a:off x="402165" y="2159000"/>
              <a:ext cx="2188636" cy="1775178"/>
              <a:chOff x="719666" y="2300111"/>
              <a:chExt cx="1943696" cy="1566333"/>
            </a:xfrm>
            <a:noFill/>
          </p:grpSpPr>
          <p:sp>
            <p:nvSpPr>
              <p:cNvPr id="35" name="Elipse 34"/>
              <p:cNvSpPr/>
              <p:nvPr/>
            </p:nvSpPr>
            <p:spPr>
              <a:xfrm>
                <a:off x="719666" y="2300111"/>
                <a:ext cx="1943696" cy="1566333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s-ES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36" name="CuadroTexto 35"/>
              <p:cNvSpPr txBox="1"/>
              <p:nvPr/>
            </p:nvSpPr>
            <p:spPr>
              <a:xfrm>
                <a:off x="1284111" y="3175000"/>
                <a:ext cx="338667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endParaRPr lang="es-ES" dirty="0"/>
              </a:p>
            </p:txBody>
          </p:sp>
        </p:grpSp>
        <p:sp>
          <p:nvSpPr>
            <p:cNvPr id="34" name="CuadroTexto 33"/>
            <p:cNvSpPr txBox="1"/>
            <p:nvPr/>
          </p:nvSpPr>
          <p:spPr>
            <a:xfrm>
              <a:off x="403386" y="2618180"/>
              <a:ext cx="2088445" cy="1119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>
                  <a:solidFill>
                    <a:srgbClr val="000000"/>
                  </a:solidFill>
                  <a:latin typeface="+mj-lt"/>
                </a:rPr>
                <a:t>C</a:t>
              </a:r>
              <a:r>
                <a:rPr lang="es-ES" b="1" dirty="0" smtClean="0">
                  <a:solidFill>
                    <a:srgbClr val="000000"/>
                  </a:solidFill>
                  <a:latin typeface="+mj-lt"/>
                </a:rPr>
                <a:t>onsumo en la adolescencia.</a:t>
              </a:r>
            </a:p>
            <a:p>
              <a:pPr algn="ctr"/>
              <a:endParaRPr lang="es-ES" b="1" dirty="0" smtClean="0">
                <a:solidFill>
                  <a:srgbClr val="000000"/>
                </a:solidFill>
                <a:latin typeface="+mj-lt"/>
              </a:endParaRPr>
            </a:p>
            <a:p>
              <a:pPr algn="ctr"/>
              <a:r>
                <a:rPr lang="es-ES" dirty="0">
                  <a:latin typeface="+mj-lt"/>
                </a:rPr>
                <a:t> </a:t>
              </a:r>
              <a:r>
                <a:rPr lang="es-ES" dirty="0" smtClean="0">
                  <a:latin typeface="+mj-lt"/>
                </a:rPr>
                <a:t> </a:t>
              </a:r>
              <a:r>
                <a:rPr lang="es-ES" b="1" dirty="0" smtClean="0">
                  <a:latin typeface="+mj-lt"/>
                </a:rPr>
                <a:t>Esquizofrenia.</a:t>
              </a:r>
            </a:p>
            <a:p>
              <a:endParaRPr lang="es-ES" dirty="0"/>
            </a:p>
          </p:txBody>
        </p:sp>
      </p:grpSp>
      <p:grpSp>
        <p:nvGrpSpPr>
          <p:cNvPr id="37" name="Agrupar 36"/>
          <p:cNvGrpSpPr/>
          <p:nvPr/>
        </p:nvGrpSpPr>
        <p:grpSpPr>
          <a:xfrm>
            <a:off x="4649617" y="2159000"/>
            <a:ext cx="2188636" cy="2342444"/>
            <a:chOff x="402165" y="2159000"/>
            <a:chExt cx="2188636" cy="1775178"/>
          </a:xfrm>
        </p:grpSpPr>
        <p:grpSp>
          <p:nvGrpSpPr>
            <p:cNvPr id="38" name="Agrupar 37"/>
            <p:cNvGrpSpPr/>
            <p:nvPr/>
          </p:nvGrpSpPr>
          <p:grpSpPr>
            <a:xfrm>
              <a:off x="402165" y="2159000"/>
              <a:ext cx="2188636" cy="1775178"/>
              <a:chOff x="719666" y="2300111"/>
              <a:chExt cx="1943696" cy="1566333"/>
            </a:xfrm>
            <a:noFill/>
          </p:grpSpPr>
          <p:sp>
            <p:nvSpPr>
              <p:cNvPr id="40" name="Elipse 39"/>
              <p:cNvSpPr/>
              <p:nvPr/>
            </p:nvSpPr>
            <p:spPr>
              <a:xfrm>
                <a:off x="719666" y="2300111"/>
                <a:ext cx="1943696" cy="1566333"/>
              </a:xfrm>
              <a:prstGeom prst="ellipse">
                <a:avLst/>
              </a:prstGeom>
              <a:grp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s-ES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41" name="CuadroTexto 40"/>
              <p:cNvSpPr txBox="1"/>
              <p:nvPr/>
            </p:nvSpPr>
            <p:spPr>
              <a:xfrm>
                <a:off x="1284111" y="3175000"/>
                <a:ext cx="338667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endParaRPr lang="es-ES" dirty="0"/>
              </a:p>
            </p:txBody>
          </p:sp>
        </p:grpSp>
        <p:sp>
          <p:nvSpPr>
            <p:cNvPr id="39" name="CuadroTexto 38"/>
            <p:cNvSpPr txBox="1"/>
            <p:nvPr/>
          </p:nvSpPr>
          <p:spPr>
            <a:xfrm>
              <a:off x="403386" y="2618179"/>
              <a:ext cx="2187415" cy="11195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dirty="0">
                  <a:solidFill>
                    <a:srgbClr val="000000"/>
                  </a:solidFill>
                  <a:latin typeface="+mj-lt"/>
                </a:rPr>
                <a:t>C</a:t>
              </a:r>
              <a:r>
                <a:rPr lang="es-ES" b="1" dirty="0" smtClean="0">
                  <a:solidFill>
                    <a:srgbClr val="000000"/>
                  </a:solidFill>
                  <a:latin typeface="+mj-lt"/>
                </a:rPr>
                <a:t>onsumo en la adolescencia.</a:t>
              </a:r>
            </a:p>
            <a:p>
              <a:pPr algn="ctr"/>
              <a:endParaRPr lang="es-ES" dirty="0" smtClean="0">
                <a:solidFill>
                  <a:srgbClr val="000000"/>
                </a:solidFill>
                <a:latin typeface="+mj-lt"/>
              </a:endParaRPr>
            </a:p>
            <a:p>
              <a:pPr algn="ctr"/>
              <a:r>
                <a:rPr lang="es-ES" dirty="0">
                  <a:latin typeface="+mj-lt"/>
                </a:rPr>
                <a:t> </a:t>
              </a:r>
              <a:r>
                <a:rPr lang="es-ES" dirty="0" smtClean="0">
                  <a:latin typeface="+mj-lt"/>
                </a:rPr>
                <a:t> </a:t>
              </a:r>
              <a:r>
                <a:rPr lang="es-ES" b="1" dirty="0" smtClean="0">
                  <a:latin typeface="+mj-lt"/>
                </a:rPr>
                <a:t>No Esquizofrenia</a:t>
              </a:r>
              <a:r>
                <a:rPr lang="es-ES" dirty="0" smtClean="0">
                  <a:latin typeface="+mj-lt"/>
                </a:rPr>
                <a:t>.</a:t>
              </a:r>
            </a:p>
            <a:p>
              <a:endParaRPr lang="es-ES" dirty="0"/>
            </a:p>
          </p:txBody>
        </p:sp>
      </p:grpSp>
      <p:sp>
        <p:nvSpPr>
          <p:cNvPr id="42" name="Rectángulo redondeado 41"/>
          <p:cNvSpPr/>
          <p:nvPr/>
        </p:nvSpPr>
        <p:spPr>
          <a:xfrm>
            <a:off x="4904752" y="2764913"/>
            <a:ext cx="1642804" cy="702480"/>
          </a:xfrm>
          <a:prstGeom prst="roundRect">
            <a:avLst/>
          </a:prstGeom>
          <a:solidFill>
            <a:schemeClr val="accent1">
              <a:alpha val="3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Rectángulo redondeado 42"/>
          <p:cNvSpPr/>
          <p:nvPr/>
        </p:nvSpPr>
        <p:spPr>
          <a:xfrm>
            <a:off x="7140222" y="2665267"/>
            <a:ext cx="1746957" cy="702480"/>
          </a:xfrm>
          <a:prstGeom prst="roundRect">
            <a:avLst/>
          </a:prstGeom>
          <a:solidFill>
            <a:schemeClr val="accent1">
              <a:alpha val="38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Rectángulo redondeado 43"/>
          <p:cNvSpPr/>
          <p:nvPr/>
        </p:nvSpPr>
        <p:spPr>
          <a:xfrm>
            <a:off x="7140222" y="3500225"/>
            <a:ext cx="1746957" cy="519502"/>
          </a:xfrm>
          <a:prstGeom prst="roundRect">
            <a:avLst/>
          </a:prstGeom>
          <a:solidFill>
            <a:srgbClr val="800000">
              <a:alpha val="31000"/>
            </a:srgbClr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5" name="Rectángulo redondeado 44"/>
          <p:cNvSpPr/>
          <p:nvPr/>
        </p:nvSpPr>
        <p:spPr>
          <a:xfrm>
            <a:off x="2618533" y="3500225"/>
            <a:ext cx="1746957" cy="519502"/>
          </a:xfrm>
          <a:prstGeom prst="roundRect">
            <a:avLst/>
          </a:prstGeom>
          <a:solidFill>
            <a:srgbClr val="800000">
              <a:alpha val="31000"/>
            </a:srgbClr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CuadroTexto 46"/>
          <p:cNvSpPr txBox="1"/>
          <p:nvPr/>
        </p:nvSpPr>
        <p:spPr>
          <a:xfrm>
            <a:off x="523149" y="4711678"/>
            <a:ext cx="1622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s-ES" b="1" dirty="0" smtClean="0">
                <a:latin typeface="+mj-lt"/>
                <a:ea typeface="Wingdings"/>
                <a:cs typeface="Wingdings"/>
                <a:sym typeface="Wingdings"/>
              </a:rPr>
              <a:t>R</a:t>
            </a:r>
            <a:r>
              <a:rPr lang="es-ES" b="1" dirty="0" smtClean="0">
                <a:latin typeface="+mj-lt"/>
              </a:rPr>
              <a:t>iesgo</a:t>
            </a:r>
          </a:p>
          <a:p>
            <a:pPr algn="ctr"/>
            <a:r>
              <a:rPr lang="es-ES" b="1" dirty="0" smtClean="0">
                <a:latin typeface="+mj-lt"/>
              </a:rPr>
              <a:t>familiar</a:t>
            </a:r>
            <a:endParaRPr lang="es-ES" b="1" dirty="0">
              <a:latin typeface="+mj-lt"/>
            </a:endParaRPr>
          </a:p>
        </p:txBody>
      </p:sp>
      <p:sp>
        <p:nvSpPr>
          <p:cNvPr id="48" name="CuadroTexto 47"/>
          <p:cNvSpPr txBox="1"/>
          <p:nvPr/>
        </p:nvSpPr>
        <p:spPr>
          <a:xfrm>
            <a:off x="4924779" y="4683456"/>
            <a:ext cx="1622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Wingdings"/>
                <a:ea typeface="Wingdings"/>
                <a:cs typeface="Wingdings"/>
                <a:sym typeface="Wingdings"/>
              </a:rPr>
              <a:t></a:t>
            </a:r>
            <a:r>
              <a:rPr lang="es-ES" b="1" dirty="0" smtClean="0">
                <a:latin typeface="+mj-lt"/>
                <a:ea typeface="Wingdings"/>
                <a:cs typeface="Wingdings"/>
                <a:sym typeface="Wingdings"/>
              </a:rPr>
              <a:t>R</a:t>
            </a:r>
            <a:r>
              <a:rPr lang="es-ES" b="1" dirty="0" smtClean="0">
                <a:latin typeface="+mj-lt"/>
              </a:rPr>
              <a:t>iesgo</a:t>
            </a:r>
          </a:p>
          <a:p>
            <a:pPr algn="ctr"/>
            <a:r>
              <a:rPr lang="es-ES" b="1" dirty="0" smtClean="0">
                <a:latin typeface="+mj-lt"/>
              </a:rPr>
              <a:t>familiar</a:t>
            </a:r>
            <a:endParaRPr lang="es-ES" b="1" dirty="0">
              <a:latin typeface="+mj-lt"/>
            </a:endParaRPr>
          </a:p>
        </p:txBody>
      </p:sp>
      <p:sp>
        <p:nvSpPr>
          <p:cNvPr id="49" name="CuadroTexto 48"/>
          <p:cNvSpPr txBox="1"/>
          <p:nvPr/>
        </p:nvSpPr>
        <p:spPr>
          <a:xfrm>
            <a:off x="7100051" y="4740621"/>
            <a:ext cx="1622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s-ES" b="1" dirty="0" smtClean="0">
                <a:latin typeface="+mj-lt"/>
                <a:ea typeface="Wingdings"/>
                <a:cs typeface="Wingdings"/>
                <a:sym typeface="Wingdings"/>
              </a:rPr>
              <a:t>R</a:t>
            </a:r>
            <a:r>
              <a:rPr lang="es-ES" b="1" dirty="0" smtClean="0">
                <a:latin typeface="+mj-lt"/>
              </a:rPr>
              <a:t>iesgo</a:t>
            </a:r>
          </a:p>
          <a:p>
            <a:pPr algn="ctr"/>
            <a:r>
              <a:rPr lang="es-ES" b="1" dirty="0" smtClean="0">
                <a:latin typeface="+mj-lt"/>
              </a:rPr>
              <a:t>familiar</a:t>
            </a:r>
            <a:endParaRPr lang="es-ES" b="1" dirty="0">
              <a:latin typeface="+mj-lt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6059752" y="6488668"/>
            <a:ext cx="3084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MX" sz="1400" dirty="0">
                <a:latin typeface="+mj-lt"/>
              </a:rPr>
              <a:t>Proal AC</a:t>
            </a:r>
            <a:r>
              <a:rPr lang="es-MX" sz="1400" dirty="0" smtClean="0">
                <a:latin typeface="+mj-lt"/>
              </a:rPr>
              <a:t>, et.al . </a:t>
            </a:r>
            <a:r>
              <a:rPr lang="es-MX" sz="1400" dirty="0">
                <a:latin typeface="+mj-lt"/>
              </a:rPr>
              <a:t>Schizophr Res. </a:t>
            </a:r>
            <a:r>
              <a:rPr lang="es-MX" sz="1400" dirty="0" smtClean="0">
                <a:latin typeface="+mj-lt"/>
              </a:rPr>
              <a:t>2014.</a:t>
            </a:r>
            <a:endParaRPr lang="es-MX" sz="1400" dirty="0">
              <a:latin typeface="+mj-lt"/>
            </a:endParaRPr>
          </a:p>
        </p:txBody>
      </p:sp>
      <p:grpSp>
        <p:nvGrpSpPr>
          <p:cNvPr id="12" name="Agrupar 11"/>
          <p:cNvGrpSpPr/>
          <p:nvPr/>
        </p:nvGrpSpPr>
        <p:grpSpPr>
          <a:xfrm>
            <a:off x="2970091" y="4739900"/>
            <a:ext cx="5652483" cy="664061"/>
            <a:chOff x="2970091" y="4739900"/>
            <a:chExt cx="5652483" cy="664061"/>
          </a:xfrm>
        </p:grpSpPr>
        <p:sp>
          <p:nvSpPr>
            <p:cNvPr id="5" name="Rectángulo redondeado 4"/>
            <p:cNvSpPr/>
            <p:nvPr/>
          </p:nvSpPr>
          <p:spPr>
            <a:xfrm>
              <a:off x="7227175" y="4739900"/>
              <a:ext cx="1395399" cy="618109"/>
            </a:xfrm>
            <a:prstGeom prst="round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1" name="Rectángulo redondeado 50"/>
            <p:cNvSpPr/>
            <p:nvPr/>
          </p:nvSpPr>
          <p:spPr>
            <a:xfrm>
              <a:off x="2970091" y="4785852"/>
              <a:ext cx="1395399" cy="618109"/>
            </a:xfrm>
            <a:prstGeom prst="round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4" name="CuadroTexto 53"/>
          <p:cNvSpPr txBox="1"/>
          <p:nvPr/>
        </p:nvSpPr>
        <p:spPr>
          <a:xfrm>
            <a:off x="2787905" y="4785507"/>
            <a:ext cx="1622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latin typeface="Wingdings"/>
                <a:ea typeface="Wingdings"/>
                <a:cs typeface="Wingdings"/>
                <a:sym typeface="Wingdings"/>
              </a:rPr>
              <a:t></a:t>
            </a:r>
            <a:r>
              <a:rPr lang="es-ES" b="1" dirty="0" smtClean="0">
                <a:latin typeface="+mj-lt"/>
                <a:ea typeface="Wingdings"/>
                <a:cs typeface="Wingdings"/>
                <a:sym typeface="Wingdings"/>
              </a:rPr>
              <a:t>R</a:t>
            </a:r>
            <a:r>
              <a:rPr lang="es-ES" b="1" dirty="0" smtClean="0">
                <a:latin typeface="+mj-lt"/>
              </a:rPr>
              <a:t>iesgo</a:t>
            </a:r>
          </a:p>
          <a:p>
            <a:pPr algn="ctr"/>
            <a:r>
              <a:rPr lang="es-ES" b="1" dirty="0" smtClean="0">
                <a:latin typeface="+mj-lt"/>
              </a:rPr>
              <a:t>familiar</a:t>
            </a:r>
            <a:endParaRPr lang="es-E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55283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Efectos del consumo de marihuana sobre la salud mental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¿Vale la pena orientar los esfuerzos de prevención hacia los grupos más vulnerables?</a:t>
            </a:r>
          </a:p>
          <a:p>
            <a:pPr marL="114300" indent="0">
              <a:buNone/>
            </a:pPr>
            <a:endParaRPr lang="es-ES" dirty="0" smtClean="0"/>
          </a:p>
          <a:p>
            <a:pPr marL="114300" indent="0">
              <a:buNone/>
            </a:pPr>
            <a:endParaRPr lang="es-ES" dirty="0"/>
          </a:p>
          <a:p>
            <a:r>
              <a:rPr lang="es-ES" dirty="0" smtClean="0"/>
              <a:t>¿Qué estrategias en materia de política de drogas han resultado efectivas para disminuir el consumo de sustancias entre los adolescentes?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39893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Efectos del consumo de marihuana sobre la salud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1480" lvl="1" indent="0">
              <a:buNone/>
            </a:pPr>
            <a:endParaRPr lang="es-ES" dirty="0"/>
          </a:p>
          <a:p>
            <a:pPr lvl="1"/>
            <a:r>
              <a:rPr lang="es-ES" dirty="0" smtClean="0"/>
              <a:t>Se emplean límites como “alguna vez en la vida”, “consumo intenso”, “consumo ocasional”, “más o menos de x veces en la vida”, etc.</a:t>
            </a:r>
          </a:p>
          <a:p>
            <a:pPr marL="411480" lvl="1" indent="0">
              <a:buNone/>
            </a:pPr>
            <a:endParaRPr lang="es-ES" dirty="0" smtClean="0"/>
          </a:p>
          <a:p>
            <a:pPr marL="411480" lvl="1" indent="0">
              <a:buNone/>
            </a:pPr>
            <a:endParaRPr lang="es-ES" dirty="0"/>
          </a:p>
          <a:p>
            <a:pPr lvl="1"/>
            <a:r>
              <a:rPr lang="es-ES" dirty="0" smtClean="0"/>
              <a:t>Aún la medida de cigarros x año tiene una desventaja: </a:t>
            </a:r>
          </a:p>
          <a:p>
            <a:pPr marL="411480" lvl="1" indent="0">
              <a:buNone/>
            </a:pPr>
            <a:r>
              <a:rPr lang="es-ES" b="1" dirty="0"/>
              <a:t>	</a:t>
            </a:r>
            <a:r>
              <a:rPr lang="es-ES" b="1" dirty="0" smtClean="0"/>
              <a:t>NO SE RELACIONA CON LA MAGNITUD DE 	EXPOSICIÓN al Δ</a:t>
            </a:r>
            <a:r>
              <a:rPr lang="es-ES" b="1" baseline="30000" dirty="0" smtClean="0"/>
              <a:t>9</a:t>
            </a:r>
            <a:r>
              <a:rPr lang="es-ES" b="1" dirty="0" smtClean="0"/>
              <a:t> THC y a otros </a:t>
            </a:r>
            <a:r>
              <a:rPr lang="es-ES" b="1" dirty="0" err="1" smtClean="0"/>
              <a:t>cannabinoides</a:t>
            </a:r>
            <a:r>
              <a:rPr lang="es-ES" b="1" dirty="0" smtClean="0"/>
              <a:t> </a:t>
            </a:r>
            <a:endParaRPr lang="es-ES" b="1" dirty="0"/>
          </a:p>
          <a:p>
            <a:pPr marL="411480" lvl="1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2315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Efectos del consumo de marihuana sobre la salud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es-ES" dirty="0"/>
          </a:p>
          <a:p>
            <a:pPr lvl="1" algn="just"/>
            <a:r>
              <a:rPr lang="es-ES" dirty="0" smtClean="0"/>
              <a:t>La </a:t>
            </a:r>
            <a:r>
              <a:rPr lang="es-ES" b="1" dirty="0" smtClean="0"/>
              <a:t>concentración de </a:t>
            </a:r>
            <a:r>
              <a:rPr lang="es-ES" b="1" dirty="0"/>
              <a:t>Δ</a:t>
            </a:r>
            <a:r>
              <a:rPr lang="es-ES" b="1" baseline="30000" dirty="0"/>
              <a:t>9</a:t>
            </a:r>
            <a:r>
              <a:rPr lang="es-ES" b="1" dirty="0"/>
              <a:t> THC </a:t>
            </a:r>
            <a:r>
              <a:rPr lang="es-ES" b="1" dirty="0" smtClean="0"/>
              <a:t> </a:t>
            </a:r>
            <a:r>
              <a:rPr lang="es-ES" dirty="0" smtClean="0"/>
              <a:t>y de otros </a:t>
            </a:r>
            <a:r>
              <a:rPr lang="es-ES" dirty="0" err="1" smtClean="0"/>
              <a:t>cannabinoides</a:t>
            </a:r>
            <a:r>
              <a:rPr lang="es-ES" dirty="0" smtClean="0"/>
              <a:t> </a:t>
            </a:r>
            <a:r>
              <a:rPr lang="es-ES" b="1" dirty="0" smtClean="0"/>
              <a:t>varia</a:t>
            </a:r>
            <a:r>
              <a:rPr lang="es-ES" dirty="0" smtClean="0"/>
              <a:t> de una presentación a otra y a lo largo del tiempo. </a:t>
            </a:r>
            <a:endParaRPr lang="es-ES" dirty="0"/>
          </a:p>
          <a:p>
            <a:pPr marL="411480" lvl="1" indent="0">
              <a:buNone/>
            </a:pPr>
            <a:endParaRPr lang="es-ES" dirty="0" smtClean="0"/>
          </a:p>
        </p:txBody>
      </p:sp>
      <p:sp>
        <p:nvSpPr>
          <p:cNvPr id="5" name="CuadroTexto 4"/>
          <p:cNvSpPr txBox="1"/>
          <p:nvPr/>
        </p:nvSpPr>
        <p:spPr>
          <a:xfrm>
            <a:off x="2272875" y="6469902"/>
            <a:ext cx="66540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400" dirty="0" err="1"/>
              <a:t>Mehmedic</a:t>
            </a:r>
            <a:r>
              <a:rPr lang="es-ES_tradnl" sz="1400" dirty="0"/>
              <a:t> Z,</a:t>
            </a:r>
            <a:r>
              <a:rPr lang="es-MX" sz="1400" dirty="0"/>
              <a:t> </a:t>
            </a:r>
            <a:r>
              <a:rPr lang="es-MX" sz="1400" dirty="0" smtClean="0"/>
              <a:t>et. Al. </a:t>
            </a:r>
            <a:r>
              <a:rPr lang="es-ES_tradnl" sz="1400" dirty="0" err="1"/>
              <a:t>Forensic</a:t>
            </a:r>
            <a:r>
              <a:rPr lang="es-ES_tradnl" sz="1400" dirty="0"/>
              <a:t> </a:t>
            </a:r>
            <a:r>
              <a:rPr lang="es-ES_tradnl" sz="1400" dirty="0" err="1"/>
              <a:t>Sci</a:t>
            </a:r>
            <a:r>
              <a:rPr lang="es-ES_tradnl" sz="1400" dirty="0"/>
              <a:t>. </a:t>
            </a:r>
            <a:r>
              <a:rPr lang="es-ES_tradnl" sz="1400" dirty="0" smtClean="0"/>
              <a:t>2010</a:t>
            </a:r>
            <a:r>
              <a:rPr lang="es-MX" sz="1400" dirty="0" smtClean="0"/>
              <a:t>; </a:t>
            </a:r>
            <a:r>
              <a:rPr lang="es-ES_tradnl" sz="1400" dirty="0" err="1"/>
              <a:t>ElSohly</a:t>
            </a:r>
            <a:r>
              <a:rPr lang="es-ES_tradnl" sz="1400" dirty="0"/>
              <a:t> </a:t>
            </a:r>
            <a:r>
              <a:rPr lang="es-ES_tradnl" sz="1400" dirty="0" smtClean="0"/>
              <a:t>MA</a:t>
            </a:r>
            <a:r>
              <a:rPr lang="es-MX" sz="1400" dirty="0" smtClean="0"/>
              <a:t>, et.al.</a:t>
            </a:r>
            <a:r>
              <a:rPr lang="es-ES_tradnl" sz="1400" dirty="0"/>
              <a:t> J </a:t>
            </a:r>
            <a:r>
              <a:rPr lang="es-ES_tradnl" sz="1400" dirty="0" err="1"/>
              <a:t>Forensic</a:t>
            </a:r>
            <a:r>
              <a:rPr lang="es-ES_tradnl" sz="1400" dirty="0"/>
              <a:t> </a:t>
            </a:r>
            <a:r>
              <a:rPr lang="es-ES_tradnl" sz="1400" dirty="0" err="1"/>
              <a:t>Sci</a:t>
            </a:r>
            <a:r>
              <a:rPr lang="es-ES_tradnl" sz="1400" dirty="0"/>
              <a:t>. 2000</a:t>
            </a:r>
            <a:r>
              <a:rPr lang="es-MX" sz="1400" dirty="0"/>
              <a:t> </a:t>
            </a:r>
            <a:r>
              <a:rPr lang="es-MX" sz="1400" dirty="0" smtClean="0"/>
              <a:t> </a:t>
            </a:r>
            <a:endParaRPr lang="es-ES" sz="1400" dirty="0"/>
          </a:p>
        </p:txBody>
      </p:sp>
      <p:graphicFrame>
        <p:nvGraphicFramePr>
          <p:cNvPr id="6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8326934"/>
              </p:ext>
            </p:extLst>
          </p:nvPr>
        </p:nvGraphicFramePr>
        <p:xfrm>
          <a:off x="821723" y="1823145"/>
          <a:ext cx="7432856" cy="4332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16493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Efectos del consumo de marihuana sobre la salud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Otras consideraciones:</a:t>
            </a:r>
          </a:p>
          <a:p>
            <a:pPr marL="114300" indent="0">
              <a:buNone/>
            </a:pPr>
            <a:endParaRPr lang="es-ES" dirty="0" smtClean="0"/>
          </a:p>
          <a:p>
            <a:pPr lvl="1"/>
            <a:r>
              <a:rPr lang="es-ES" dirty="0" smtClean="0"/>
              <a:t>Adulterantes.</a:t>
            </a:r>
          </a:p>
          <a:p>
            <a:pPr lvl="1"/>
            <a:endParaRPr lang="es-ES" dirty="0"/>
          </a:p>
          <a:p>
            <a:pPr lvl="1"/>
            <a:r>
              <a:rPr lang="es-ES" dirty="0" smtClean="0"/>
              <a:t>Pobre control metodológico de variables como el empleo de tabaco y alcohol.</a:t>
            </a:r>
          </a:p>
          <a:p>
            <a:pPr lvl="1"/>
            <a:endParaRPr lang="es-ES" dirty="0"/>
          </a:p>
          <a:p>
            <a:pPr lvl="1"/>
            <a:r>
              <a:rPr lang="es-ES" dirty="0" smtClean="0"/>
              <a:t>Técnica de consumo (puede ser relevante en el caso de cáncer de pulmón).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9218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2875" y="152399"/>
            <a:ext cx="9001125" cy="1117413"/>
          </a:xfrm>
        </p:spPr>
        <p:txBody>
          <a:bodyPr>
            <a:normAutofit/>
          </a:bodyPr>
          <a:lstStyle/>
          <a:p>
            <a:r>
              <a:rPr lang="es-MX" dirty="0" smtClean="0"/>
              <a:t>EFECTOS DEL CONSUMO DE MARIHUANA SOBRE LA SALUD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prstGeom prst="ellipse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_tradnl" dirty="0" smtClean="0"/>
              <a:t> </a:t>
            </a:r>
            <a:endParaRPr lang="es-ES" dirty="0"/>
          </a:p>
        </p:txBody>
      </p:sp>
      <p:grpSp>
        <p:nvGrpSpPr>
          <p:cNvPr id="33" name="Agrupar 32"/>
          <p:cNvGrpSpPr/>
          <p:nvPr/>
        </p:nvGrpSpPr>
        <p:grpSpPr>
          <a:xfrm>
            <a:off x="369048" y="1475947"/>
            <a:ext cx="8588192" cy="4968621"/>
            <a:chOff x="369048" y="1475947"/>
            <a:chExt cx="8588192" cy="4968621"/>
          </a:xfrm>
        </p:grpSpPr>
        <p:grpSp>
          <p:nvGrpSpPr>
            <p:cNvPr id="9" name="Agrupar 8"/>
            <p:cNvGrpSpPr/>
            <p:nvPr/>
          </p:nvGrpSpPr>
          <p:grpSpPr>
            <a:xfrm>
              <a:off x="369048" y="2720178"/>
              <a:ext cx="2410713" cy="1761067"/>
              <a:chOff x="524933" y="1879599"/>
              <a:chExt cx="3386667" cy="1761067"/>
            </a:xfrm>
          </p:grpSpPr>
          <p:sp>
            <p:nvSpPr>
              <p:cNvPr id="4" name="Elipse 3"/>
              <p:cNvSpPr/>
              <p:nvPr/>
            </p:nvSpPr>
            <p:spPr>
              <a:xfrm>
                <a:off x="524933" y="1879599"/>
                <a:ext cx="3386667" cy="1761067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6" name="CuadroTexto 5"/>
              <p:cNvSpPr txBox="1"/>
              <p:nvPr/>
            </p:nvSpPr>
            <p:spPr>
              <a:xfrm>
                <a:off x="590993" y="2311159"/>
                <a:ext cx="3268134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2400" b="1" dirty="0" smtClean="0">
                    <a:latin typeface="+mj-lt"/>
                  </a:rPr>
                  <a:t>Sistema Inmune</a:t>
                </a:r>
              </a:p>
              <a:p>
                <a:endParaRPr lang="es-ES" dirty="0"/>
              </a:p>
            </p:txBody>
          </p:sp>
        </p:grpSp>
        <p:grpSp>
          <p:nvGrpSpPr>
            <p:cNvPr id="22" name="Agrupar 21"/>
            <p:cNvGrpSpPr/>
            <p:nvPr/>
          </p:nvGrpSpPr>
          <p:grpSpPr>
            <a:xfrm>
              <a:off x="2447962" y="1475947"/>
              <a:ext cx="2098597" cy="1761067"/>
              <a:chOff x="3149597" y="1066800"/>
              <a:chExt cx="2455336" cy="1761067"/>
            </a:xfrm>
            <a:solidFill>
              <a:schemeClr val="bg2">
                <a:lumMod val="90000"/>
                <a:alpha val="34000"/>
              </a:schemeClr>
            </a:solidFill>
          </p:grpSpPr>
          <p:sp>
            <p:nvSpPr>
              <p:cNvPr id="7" name="Elipse 6"/>
              <p:cNvSpPr/>
              <p:nvPr/>
            </p:nvSpPr>
            <p:spPr>
              <a:xfrm>
                <a:off x="3149597" y="1066800"/>
                <a:ext cx="2455336" cy="1761067"/>
              </a:xfrm>
              <a:prstGeom prst="ellipse">
                <a:avLst/>
              </a:prstGeom>
              <a:grpFill/>
              <a:ln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0" name="CuadroTexto 9"/>
              <p:cNvSpPr txBox="1"/>
              <p:nvPr/>
            </p:nvSpPr>
            <p:spPr>
              <a:xfrm>
                <a:off x="3318932" y="1473201"/>
                <a:ext cx="2201332" cy="76944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2200" b="1" dirty="0" smtClean="0">
                    <a:latin typeface="+mj-lt"/>
                  </a:rPr>
                  <a:t>Sistema Reproductor </a:t>
                </a:r>
                <a:endParaRPr lang="es-ES" sz="2200" b="1" dirty="0">
                  <a:latin typeface="+mj-lt"/>
                </a:endParaRPr>
              </a:p>
            </p:txBody>
          </p:sp>
        </p:grpSp>
        <p:grpSp>
          <p:nvGrpSpPr>
            <p:cNvPr id="20" name="Agrupar 19"/>
            <p:cNvGrpSpPr/>
            <p:nvPr/>
          </p:nvGrpSpPr>
          <p:grpSpPr>
            <a:xfrm>
              <a:off x="4838700" y="1475947"/>
              <a:ext cx="2037616" cy="1761067"/>
              <a:chOff x="6366934" y="1100666"/>
              <a:chExt cx="2472266" cy="1761067"/>
            </a:xfrm>
            <a:solidFill>
              <a:schemeClr val="accent6">
                <a:lumMod val="20000"/>
                <a:lumOff val="80000"/>
              </a:schemeClr>
            </a:solidFill>
          </p:grpSpPr>
          <p:sp>
            <p:nvSpPr>
              <p:cNvPr id="5" name="Elipse 4"/>
              <p:cNvSpPr/>
              <p:nvPr/>
            </p:nvSpPr>
            <p:spPr>
              <a:xfrm>
                <a:off x="6366934" y="1100666"/>
                <a:ext cx="2472266" cy="176106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1" name="CuadroTexto 10"/>
              <p:cNvSpPr txBox="1"/>
              <p:nvPr/>
            </p:nvSpPr>
            <p:spPr>
              <a:xfrm>
                <a:off x="6519581" y="1672921"/>
                <a:ext cx="2201333" cy="461665"/>
              </a:xfrm>
              <a:prstGeom prst="rect">
                <a:avLst/>
              </a:prstGeom>
              <a:grp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2400" b="1" dirty="0" smtClean="0">
                    <a:latin typeface="+mj-lt"/>
                  </a:rPr>
                  <a:t>Eje HHA</a:t>
                </a:r>
                <a:endParaRPr lang="es-ES" sz="2400" b="1" dirty="0">
                  <a:latin typeface="+mj-lt"/>
                </a:endParaRPr>
              </a:p>
            </p:txBody>
          </p:sp>
        </p:grpSp>
        <p:grpSp>
          <p:nvGrpSpPr>
            <p:cNvPr id="21" name="Agrupar 20"/>
            <p:cNvGrpSpPr/>
            <p:nvPr/>
          </p:nvGrpSpPr>
          <p:grpSpPr>
            <a:xfrm>
              <a:off x="6506140" y="2721619"/>
              <a:ext cx="2451100" cy="1761067"/>
              <a:chOff x="9262535" y="2116667"/>
              <a:chExt cx="2489200" cy="1761067"/>
            </a:xfrm>
          </p:grpSpPr>
          <p:sp>
            <p:nvSpPr>
              <p:cNvPr id="8" name="Elipse 7"/>
              <p:cNvSpPr/>
              <p:nvPr/>
            </p:nvSpPr>
            <p:spPr>
              <a:xfrm>
                <a:off x="9262535" y="2116667"/>
                <a:ext cx="2489200" cy="1761067"/>
              </a:xfrm>
              <a:prstGeom prst="ellipse">
                <a:avLst/>
              </a:prstGeom>
              <a:solidFill>
                <a:schemeClr val="bg2">
                  <a:lumMod val="75000"/>
                  <a:alpha val="20000"/>
                </a:schemeClr>
              </a:solidFill>
              <a:ln>
                <a:solidFill>
                  <a:schemeClr val="bg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" name="CuadroTexto 11"/>
              <p:cNvSpPr txBox="1"/>
              <p:nvPr/>
            </p:nvSpPr>
            <p:spPr>
              <a:xfrm>
                <a:off x="9448802" y="2286003"/>
                <a:ext cx="2201333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2400" b="1" dirty="0" smtClean="0">
                    <a:latin typeface="+mj-lt"/>
                  </a:rPr>
                  <a:t>Híg</a:t>
                </a:r>
                <a:r>
                  <a:rPr lang="es-ES" sz="2400" b="1" dirty="0">
                    <a:latin typeface="+mj-lt"/>
                  </a:rPr>
                  <a:t>a</a:t>
                </a:r>
                <a:r>
                  <a:rPr lang="es-ES" sz="2400" b="1" dirty="0" smtClean="0">
                    <a:latin typeface="+mj-lt"/>
                  </a:rPr>
                  <a:t>do, Páncreas, Adipocitos </a:t>
                </a:r>
              </a:p>
              <a:p>
                <a:pPr algn="ctr"/>
                <a:r>
                  <a:rPr lang="es-ES" sz="2400" b="1" dirty="0" smtClean="0"/>
                  <a:t> </a:t>
                </a:r>
                <a:endParaRPr lang="es-ES" sz="2400" b="1" dirty="0"/>
              </a:p>
            </p:txBody>
          </p:sp>
        </p:grpSp>
        <p:grpSp>
          <p:nvGrpSpPr>
            <p:cNvPr id="16" name="Agrupar 15"/>
            <p:cNvGrpSpPr/>
            <p:nvPr/>
          </p:nvGrpSpPr>
          <p:grpSpPr>
            <a:xfrm>
              <a:off x="1036812" y="4669452"/>
              <a:ext cx="2354089" cy="1761067"/>
              <a:chOff x="2627941" y="4250266"/>
              <a:chExt cx="2824592" cy="1761067"/>
            </a:xfrm>
          </p:grpSpPr>
          <p:sp>
            <p:nvSpPr>
              <p:cNvPr id="14" name="Elipse 13"/>
              <p:cNvSpPr/>
              <p:nvPr/>
            </p:nvSpPr>
            <p:spPr>
              <a:xfrm>
                <a:off x="2641601" y="4250266"/>
                <a:ext cx="2810932" cy="1761067"/>
              </a:xfrm>
              <a:prstGeom prst="ellipse">
                <a:avLst/>
              </a:prstGeom>
              <a:solidFill>
                <a:srgbClr val="FFFF00">
                  <a:alpha val="8000"/>
                </a:srgbClr>
              </a:solidFill>
              <a:ln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" name="CuadroTexto 14"/>
              <p:cNvSpPr txBox="1"/>
              <p:nvPr/>
            </p:nvSpPr>
            <p:spPr>
              <a:xfrm>
                <a:off x="2627941" y="4640922"/>
                <a:ext cx="271254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2400" b="1" dirty="0" smtClean="0"/>
                  <a:t> </a:t>
                </a:r>
                <a:r>
                  <a:rPr lang="es-ES" sz="2400" b="1" dirty="0" smtClean="0">
                    <a:latin typeface="+mj-lt"/>
                  </a:rPr>
                  <a:t>Otros Sistemas</a:t>
                </a:r>
                <a:endParaRPr lang="es-ES" sz="2400" b="1" dirty="0">
                  <a:latin typeface="+mj-lt"/>
                </a:endParaRPr>
              </a:p>
            </p:txBody>
          </p:sp>
        </p:grpSp>
        <p:grpSp>
          <p:nvGrpSpPr>
            <p:cNvPr id="23" name="Agrupar 22"/>
            <p:cNvGrpSpPr/>
            <p:nvPr/>
          </p:nvGrpSpPr>
          <p:grpSpPr>
            <a:xfrm>
              <a:off x="3541599" y="4682531"/>
              <a:ext cx="2332737" cy="1761067"/>
              <a:chOff x="5063067" y="4148664"/>
              <a:chExt cx="2810932" cy="1761067"/>
            </a:xfrm>
          </p:grpSpPr>
          <p:sp>
            <p:nvSpPr>
              <p:cNvPr id="18" name="Elipse 17"/>
              <p:cNvSpPr/>
              <p:nvPr/>
            </p:nvSpPr>
            <p:spPr>
              <a:xfrm>
                <a:off x="5063067" y="4148664"/>
                <a:ext cx="2810932" cy="1761067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  <a:alpha val="17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9" name="CuadroTexto 18"/>
              <p:cNvSpPr txBox="1"/>
              <p:nvPr/>
            </p:nvSpPr>
            <p:spPr>
              <a:xfrm>
                <a:off x="5161450" y="4515974"/>
                <a:ext cx="271254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2400" b="1" dirty="0" smtClean="0"/>
                  <a:t> </a:t>
                </a:r>
                <a:r>
                  <a:rPr lang="es-ES" sz="2400" b="1" dirty="0" smtClean="0">
                    <a:latin typeface="+mj-lt"/>
                  </a:rPr>
                  <a:t>Sistema Respiratorio</a:t>
                </a:r>
                <a:endParaRPr lang="es-ES" sz="2400" b="1" dirty="0">
                  <a:latin typeface="+mj-lt"/>
                </a:endParaRPr>
              </a:p>
            </p:txBody>
          </p:sp>
        </p:grpSp>
        <p:grpSp>
          <p:nvGrpSpPr>
            <p:cNvPr id="24" name="Agrupar 23"/>
            <p:cNvGrpSpPr/>
            <p:nvPr/>
          </p:nvGrpSpPr>
          <p:grpSpPr>
            <a:xfrm>
              <a:off x="6051925" y="4683501"/>
              <a:ext cx="2435914" cy="1761067"/>
              <a:chOff x="524933" y="1879599"/>
              <a:chExt cx="3386667" cy="1761067"/>
            </a:xfrm>
            <a:solidFill>
              <a:schemeClr val="bg2">
                <a:lumMod val="90000"/>
                <a:alpha val="36000"/>
              </a:schemeClr>
            </a:solidFill>
          </p:grpSpPr>
          <p:sp>
            <p:nvSpPr>
              <p:cNvPr id="25" name="Elipse 24"/>
              <p:cNvSpPr/>
              <p:nvPr/>
            </p:nvSpPr>
            <p:spPr>
              <a:xfrm>
                <a:off x="524933" y="1879599"/>
                <a:ext cx="3386667" cy="1761067"/>
              </a:xfrm>
              <a:prstGeom prst="ellipse">
                <a:avLst/>
              </a:prstGeom>
              <a:solidFill>
                <a:schemeClr val="accent6">
                  <a:lumMod val="40000"/>
                  <a:lumOff val="60000"/>
                  <a:alpha val="57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6" name="CuadroTexto 25"/>
              <p:cNvSpPr txBox="1"/>
              <p:nvPr/>
            </p:nvSpPr>
            <p:spPr>
              <a:xfrm>
                <a:off x="643466" y="2255137"/>
                <a:ext cx="3268134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sz="2300" b="1" dirty="0" smtClean="0">
                    <a:latin typeface="+mj-lt"/>
                  </a:rPr>
                  <a:t>Sistema Cardiovascular</a:t>
                </a:r>
                <a:endParaRPr lang="es-ES" sz="2300" dirty="0">
                  <a:latin typeface="+mj-lt"/>
                </a:endParaRPr>
              </a:p>
            </p:txBody>
          </p:sp>
        </p:grpSp>
      </p:grpSp>
      <p:grpSp>
        <p:nvGrpSpPr>
          <p:cNvPr id="32" name="Agrupar 31"/>
          <p:cNvGrpSpPr/>
          <p:nvPr/>
        </p:nvGrpSpPr>
        <p:grpSpPr>
          <a:xfrm>
            <a:off x="3541599" y="3255688"/>
            <a:ext cx="2332737" cy="1223601"/>
            <a:chOff x="3541599" y="3255688"/>
            <a:chExt cx="2332737" cy="1223601"/>
          </a:xfrm>
          <a:solidFill>
            <a:srgbClr val="3073BB">
              <a:alpha val="27000"/>
            </a:srgbClr>
          </a:solidFill>
        </p:grpSpPr>
        <p:sp>
          <p:nvSpPr>
            <p:cNvPr id="28" name="Elipse 27"/>
            <p:cNvSpPr/>
            <p:nvPr/>
          </p:nvSpPr>
          <p:spPr>
            <a:xfrm>
              <a:off x="3541599" y="3255688"/>
              <a:ext cx="2332737" cy="1223601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13" name="CuadroTexto 12"/>
            <p:cNvSpPr txBox="1"/>
            <p:nvPr/>
          </p:nvSpPr>
          <p:spPr>
            <a:xfrm>
              <a:off x="3623245" y="3520033"/>
              <a:ext cx="2251091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3600" b="1" spc="300" dirty="0" smtClean="0">
                  <a:ln w="11430" cmpd="sng">
                    <a:solidFill>
                      <a:schemeClr val="accent1">
                        <a:tint val="10000"/>
                      </a:schemeClr>
                    </a:solidFill>
                    <a:prstDash val="solid"/>
                    <a:miter lim="800000"/>
                  </a:ln>
                  <a:effectLst>
                    <a:glow rad="45500">
                      <a:schemeClr val="accent1">
                        <a:satMod val="220000"/>
                        <a:alpha val="35000"/>
                      </a:schemeClr>
                    </a:glow>
                  </a:effectLst>
                </a:rPr>
                <a:t>SNC</a:t>
              </a:r>
              <a:r>
                <a:rPr lang="es-ES" sz="2800" b="1" dirty="0" smtClean="0">
                  <a:ln>
                    <a:solidFill>
                      <a:schemeClr val="tx1"/>
                    </a:solidFill>
                  </a:ln>
                  <a:solidFill>
                    <a:schemeClr val="tx2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a:rPr>
                <a:t> </a:t>
              </a:r>
              <a:endParaRPr lang="es-ES" sz="2800" b="1" dirty="0">
                <a:ln>
                  <a:solidFill>
                    <a:schemeClr val="tx1"/>
                  </a:solidFill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39" name="Agrupar 38"/>
          <p:cNvGrpSpPr/>
          <p:nvPr/>
        </p:nvGrpSpPr>
        <p:grpSpPr>
          <a:xfrm>
            <a:off x="2016956" y="2296427"/>
            <a:ext cx="5303848" cy="3809947"/>
            <a:chOff x="2016956" y="2296427"/>
            <a:chExt cx="5303848" cy="3809947"/>
          </a:xfrm>
        </p:grpSpPr>
        <p:grpSp>
          <p:nvGrpSpPr>
            <p:cNvPr id="31" name="Agrupar 30"/>
            <p:cNvGrpSpPr/>
            <p:nvPr/>
          </p:nvGrpSpPr>
          <p:grpSpPr>
            <a:xfrm>
              <a:off x="2016956" y="2296427"/>
              <a:ext cx="5303848" cy="3809947"/>
              <a:chOff x="2016956" y="2296427"/>
              <a:chExt cx="5303848" cy="3809947"/>
            </a:xfrm>
          </p:grpSpPr>
          <p:grpSp>
            <p:nvGrpSpPr>
              <p:cNvPr id="38" name="Agrupar 37"/>
              <p:cNvGrpSpPr/>
              <p:nvPr/>
            </p:nvGrpSpPr>
            <p:grpSpPr>
              <a:xfrm>
                <a:off x="2016956" y="2296427"/>
                <a:ext cx="5303848" cy="2387073"/>
                <a:chOff x="7631645" y="2244484"/>
                <a:chExt cx="2451542" cy="2940585"/>
              </a:xfrm>
            </p:grpSpPr>
            <p:sp>
              <p:nvSpPr>
                <p:cNvPr id="36" name="Rectángulo redondeado 35"/>
                <p:cNvSpPr/>
                <p:nvPr/>
              </p:nvSpPr>
              <p:spPr>
                <a:xfrm>
                  <a:off x="7631645" y="2507413"/>
                  <a:ext cx="2451100" cy="2677656"/>
                </a:xfrm>
                <a:prstGeom prst="roundRect">
                  <a:avLst/>
                </a:prstGeom>
                <a:no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ES" sz="2000"/>
                </a:p>
              </p:txBody>
            </p:sp>
            <p:sp>
              <p:nvSpPr>
                <p:cNvPr id="37" name="CuadroTexto 36"/>
                <p:cNvSpPr txBox="1"/>
                <p:nvPr/>
              </p:nvSpPr>
              <p:spPr>
                <a:xfrm>
                  <a:off x="7631645" y="2244484"/>
                  <a:ext cx="2451542" cy="18727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s-ES" sz="2800" dirty="0" smtClean="0">
                    <a:solidFill>
                      <a:schemeClr val="accent4">
                        <a:lumMod val="75000"/>
                      </a:schemeClr>
                    </a:solidFill>
                  </a:endParaRPr>
                </a:p>
                <a:p>
                  <a:pPr algn="ctr"/>
                  <a:r>
                    <a:rPr lang="es-ES" sz="2800" dirty="0" smtClean="0">
                      <a:solidFill>
                        <a:schemeClr val="accent4">
                          <a:lumMod val="75000"/>
                        </a:schemeClr>
                      </a:solidFill>
                      <a:latin typeface="+mj-lt"/>
                    </a:rPr>
                    <a:t>Trastornos    Psiquiátricos</a:t>
                  </a:r>
                </a:p>
                <a:p>
                  <a:pPr algn="ctr"/>
                  <a:endParaRPr lang="es-ES" sz="2800" dirty="0" smtClean="0">
                    <a:solidFill>
                      <a:schemeClr val="accent4">
                        <a:lumMod val="75000"/>
                      </a:schemeClr>
                    </a:solidFill>
                    <a:latin typeface="+mj-lt"/>
                  </a:endParaRPr>
                </a:p>
                <a:p>
                  <a:pPr algn="ctr"/>
                  <a:endParaRPr lang="es-ES" sz="2800" dirty="0" smtClean="0">
                    <a:solidFill>
                      <a:schemeClr val="accent4">
                        <a:lumMod val="75000"/>
                      </a:schemeClr>
                    </a:solidFill>
                    <a:latin typeface="+mj-lt"/>
                  </a:endParaRPr>
                </a:p>
                <a:p>
                  <a:pPr algn="ctr"/>
                  <a:r>
                    <a:rPr lang="es-ES" sz="2800" dirty="0" smtClean="0">
                      <a:solidFill>
                        <a:schemeClr val="accent4">
                          <a:lumMod val="75000"/>
                        </a:schemeClr>
                      </a:solidFill>
                      <a:latin typeface="+mj-lt"/>
                    </a:rPr>
                    <a:t>Alteraciones   Cognitivas</a:t>
                  </a:r>
                  <a:endParaRPr lang="es-ES" sz="2800" dirty="0">
                    <a:solidFill>
                      <a:schemeClr val="accent4">
                        <a:lumMod val="75000"/>
                      </a:schemeClr>
                    </a:solidFill>
                    <a:latin typeface="+mj-lt"/>
                  </a:endParaRPr>
                </a:p>
              </p:txBody>
            </p:sp>
          </p:grpSp>
          <p:sp>
            <p:nvSpPr>
              <p:cNvPr id="35" name="Rectángulo redondeado 34"/>
              <p:cNvSpPr/>
              <p:nvPr/>
            </p:nvSpPr>
            <p:spPr>
              <a:xfrm>
                <a:off x="2016956" y="4855221"/>
                <a:ext cx="5303848" cy="1251153"/>
              </a:xfrm>
              <a:prstGeom prst="roundRect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34" name="CuadroTexto 33"/>
            <p:cNvSpPr txBox="1"/>
            <p:nvPr/>
          </p:nvSpPr>
          <p:spPr>
            <a:xfrm>
              <a:off x="2016956" y="5060108"/>
              <a:ext cx="53028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b="1" dirty="0" smtClean="0">
                  <a:solidFill>
                    <a:srgbClr val="636042"/>
                  </a:solidFill>
                  <a:latin typeface="+mj-lt"/>
                </a:rPr>
                <a:t>ADOLESCENCIA</a:t>
              </a:r>
              <a:endParaRPr lang="es-ES" sz="2400" b="1" dirty="0">
                <a:solidFill>
                  <a:srgbClr val="636042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742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85E-7 -7.50521E-7 L -0.77759 0.00255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879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7000"/>
                            </p:stCondLst>
                            <p:childTnLst>
                              <p:par>
                                <p:cTn id="12" presetID="3" presetClass="entr" presetSubtype="1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Efectos del consumo de marihuana sobre la salud mental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r>
              <a:rPr lang="es-ES" dirty="0"/>
              <a:t>Trastornos cognitivos</a:t>
            </a:r>
            <a:r>
              <a:rPr lang="es-ES" dirty="0" smtClean="0"/>
              <a:t>.</a:t>
            </a:r>
          </a:p>
          <a:p>
            <a:pPr marL="114300" indent="0">
              <a:buNone/>
            </a:pPr>
            <a:endParaRPr lang="es-ES" sz="4800" dirty="0"/>
          </a:p>
          <a:p>
            <a:r>
              <a:rPr lang="es-ES" dirty="0" smtClean="0">
                <a:latin typeface="+mj-lt"/>
              </a:rPr>
              <a:t>Trastorno </a:t>
            </a:r>
            <a:r>
              <a:rPr lang="es-ES" dirty="0" smtClean="0">
                <a:latin typeface="+mj-lt"/>
              </a:rPr>
              <a:t>depresivo mayor. </a:t>
            </a:r>
            <a:endParaRPr lang="es-ES" dirty="0"/>
          </a:p>
          <a:p>
            <a:pPr marL="114300" indent="0">
              <a:buNone/>
            </a:pPr>
            <a:endParaRPr lang="es-ES" dirty="0" smtClean="0"/>
          </a:p>
          <a:p>
            <a:pPr marL="114300" indent="0">
              <a:buNone/>
            </a:pPr>
            <a:endParaRPr lang="es-ES" dirty="0" smtClean="0"/>
          </a:p>
          <a:p>
            <a:r>
              <a:rPr lang="es-ES" dirty="0" smtClean="0"/>
              <a:t>Trastornos </a:t>
            </a:r>
            <a:r>
              <a:rPr lang="es-ES" dirty="0"/>
              <a:t>psicóticos.</a:t>
            </a:r>
          </a:p>
          <a:p>
            <a:endParaRPr lang="es-ES" dirty="0" smtClean="0">
              <a:latin typeface="+mj-lt"/>
            </a:endParaRPr>
          </a:p>
          <a:p>
            <a:pPr marL="114300" indent="0">
              <a:buNone/>
            </a:pPr>
            <a:endParaRPr lang="es-ES" dirty="0" smtClean="0">
              <a:latin typeface="+mj-lt"/>
            </a:endParaRPr>
          </a:p>
          <a:p>
            <a:pPr marL="114300" indent="0">
              <a:buNone/>
            </a:pPr>
            <a:endParaRPr lang="es-ES" dirty="0">
              <a:latin typeface="+mj-lt"/>
            </a:endParaRPr>
          </a:p>
          <a:p>
            <a:pPr marL="114300" indent="0">
              <a:buNone/>
            </a:pPr>
            <a:endParaRPr lang="es-ES" dirty="0" smtClean="0">
              <a:latin typeface="+mj-lt"/>
            </a:endParaRPr>
          </a:p>
          <a:p>
            <a:pPr marL="114300" indent="0">
              <a:buNone/>
            </a:pPr>
            <a:endParaRPr lang="es-E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5736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Efectos del consumo de marihuana sobre la salud mental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La intoxicación con marihuana se acompaña de fallas en algunas funciones cognitivas.</a:t>
            </a:r>
          </a:p>
          <a:p>
            <a:pPr marL="114300" indent="0">
              <a:buNone/>
            </a:pPr>
            <a:endParaRPr lang="es-ES" sz="1800" dirty="0"/>
          </a:p>
          <a:p>
            <a:r>
              <a:rPr lang="es-ES" dirty="0" smtClean="0"/>
              <a:t>En los consumidores crónicos se ha descrito que </a:t>
            </a:r>
            <a:r>
              <a:rPr lang="es-ES" b="1" dirty="0" smtClean="0"/>
              <a:t>estos déficits pueden persistir más allá del periodo de intoxicación.</a:t>
            </a:r>
          </a:p>
          <a:p>
            <a:pPr marL="114300" indent="0">
              <a:buNone/>
            </a:pPr>
            <a:endParaRPr lang="es-ES" sz="1800" dirty="0"/>
          </a:p>
          <a:p>
            <a:r>
              <a:rPr lang="es-ES" dirty="0" smtClean="0"/>
              <a:t>El estudio de las alteraciones cognitivas </a:t>
            </a:r>
            <a:r>
              <a:rPr lang="es-ES" dirty="0" smtClean="0"/>
              <a:t>en </a:t>
            </a:r>
            <a:r>
              <a:rPr lang="es-ES" dirty="0" smtClean="0"/>
              <a:t>los consumidores regulares de marihuana ha dado resultados </a:t>
            </a:r>
            <a:r>
              <a:rPr lang="es-ES" dirty="0" smtClean="0"/>
              <a:t>inconsistentes. </a:t>
            </a:r>
            <a:endParaRPr lang="es-ES" dirty="0" smtClean="0"/>
          </a:p>
          <a:p>
            <a:pPr marL="114300" indent="0">
              <a:buNone/>
            </a:pPr>
            <a:endParaRPr lang="es-ES" dirty="0" smtClean="0"/>
          </a:p>
          <a:p>
            <a:pPr lvl="1"/>
            <a:r>
              <a:rPr lang="es-ES" sz="2200" dirty="0" smtClean="0"/>
              <a:t>Distintos par</a:t>
            </a:r>
            <a:r>
              <a:rPr lang="es-ES" sz="2200" dirty="0" smtClean="0"/>
              <a:t>á</a:t>
            </a:r>
            <a:r>
              <a:rPr lang="es-ES" sz="2200" dirty="0" smtClean="0"/>
              <a:t>metros, </a:t>
            </a:r>
            <a:r>
              <a:rPr lang="es-ES" sz="2200" dirty="0" smtClean="0"/>
              <a:t>tiempo variable desde el último consumo y tolerancia a los efectos en los sujetos con uso continuo. </a:t>
            </a:r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2886403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352633"/>
              </p:ext>
            </p:extLst>
          </p:nvPr>
        </p:nvGraphicFramePr>
        <p:xfrm>
          <a:off x="0" y="93370"/>
          <a:ext cx="9144001" cy="6793392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555925"/>
                <a:gridCol w="1647019"/>
                <a:gridCol w="1647019"/>
                <a:gridCol w="1647019"/>
                <a:gridCol w="1647019"/>
              </a:tblGrid>
              <a:tr h="418912">
                <a:tc rowSpan="2"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+mj-lt"/>
                        </a:rPr>
                        <a:t>Función Cognitiva</a:t>
                      </a:r>
                      <a:endParaRPr lang="es-ES" sz="2400" dirty="0">
                        <a:latin typeface="+mj-lt"/>
                      </a:endParaRPr>
                    </a:p>
                  </a:txBody>
                  <a:tcPr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ES" sz="2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Adultos</a:t>
                      </a:r>
                      <a:endParaRPr lang="es-ES" sz="2400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kern="1200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Adolescentes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2400" dirty="0">
                        <a:latin typeface="+mj-lt"/>
                      </a:endParaRPr>
                    </a:p>
                  </a:txBody>
                  <a:tcPr/>
                </a:tc>
              </a:tr>
              <a:tr h="73793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200" dirty="0" smtClean="0">
                          <a:latin typeface="+mj-lt"/>
                        </a:rPr>
                        <a:t>Abstinencia</a:t>
                      </a:r>
                      <a:r>
                        <a:rPr lang="es-ES" sz="2200" baseline="0" dirty="0" smtClean="0">
                          <a:latin typeface="+mj-lt"/>
                        </a:rPr>
                        <a:t> temprana</a:t>
                      </a:r>
                      <a:endParaRPr lang="es-ES" sz="2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Abstinencia</a:t>
                      </a:r>
                      <a:r>
                        <a:rPr lang="es-ES" sz="2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tardía</a:t>
                      </a:r>
                      <a:endParaRPr lang="es-ES" sz="22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Abstinencia</a:t>
                      </a:r>
                      <a:r>
                        <a:rPr lang="es-ES" sz="2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temprana</a:t>
                      </a:r>
                      <a:endParaRPr lang="es-ES" sz="22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200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Abstinencia</a:t>
                      </a:r>
                      <a:r>
                        <a:rPr lang="es-ES" sz="2200" kern="1200" baseline="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 tardía</a:t>
                      </a:r>
                      <a:endParaRPr lang="es-ES" sz="2200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8228">
                <a:tc>
                  <a:txBody>
                    <a:bodyPr/>
                    <a:lstStyle/>
                    <a:p>
                      <a:pPr algn="l"/>
                      <a:r>
                        <a:rPr lang="es-ES" sz="2200" dirty="0" smtClean="0">
                          <a:latin typeface="+mj-lt"/>
                        </a:rPr>
                        <a:t>Atención</a:t>
                      </a:r>
                      <a:endParaRPr lang="es-ES" sz="2200" dirty="0">
                        <a:latin typeface="+mj-lt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 </a:t>
                      </a:r>
                      <a:r>
                        <a:rPr lang="es-ES" sz="2400" dirty="0" smtClean="0"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/ </a:t>
                      </a:r>
                      <a:r>
                        <a:rPr lang="es-ES" sz="2400" b="1" dirty="0" smtClean="0"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 −</a:t>
                      </a:r>
                      <a:endParaRPr lang="es-ES" b="1" dirty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kern="1200" dirty="0" smtClean="0">
                          <a:solidFill>
                            <a:schemeClr val="dk1"/>
                          </a:solidFill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 </a:t>
                      </a:r>
                      <a:r>
                        <a:rPr lang="es-ES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Wingdings"/>
                          <a:cs typeface="Wingdings"/>
                          <a:sym typeface="Wingdings"/>
                        </a:rPr>
                        <a:t>−</a:t>
                      </a:r>
                      <a:endParaRPr lang="es-ES" sz="2400" b="1" dirty="0" smtClean="0"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738228">
                <a:tc>
                  <a:txBody>
                    <a:bodyPr/>
                    <a:lstStyle/>
                    <a:p>
                      <a:pPr algn="l"/>
                      <a:r>
                        <a:rPr lang="es-ES" sz="2200" dirty="0" smtClean="0">
                          <a:latin typeface="+mj-lt"/>
                        </a:rPr>
                        <a:t>Memoria</a:t>
                      </a:r>
                      <a:endParaRPr lang="es-ES" sz="2200" dirty="0">
                        <a:latin typeface="+mj-lt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</a:t>
                      </a:r>
                      <a:endParaRPr lang="es-ES" sz="2400" dirty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</a:t>
                      </a:r>
                      <a:endParaRPr lang="es-ES" sz="2400" dirty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38228">
                <a:tc>
                  <a:txBody>
                    <a:bodyPr/>
                    <a:lstStyle/>
                    <a:p>
                      <a:pPr algn="l"/>
                      <a:r>
                        <a:rPr lang="es-ES" sz="2200" dirty="0" smtClean="0">
                          <a:latin typeface="+mj-lt"/>
                        </a:rPr>
                        <a:t>Fluencia Verbal</a:t>
                      </a:r>
                      <a:endParaRPr lang="es-ES" sz="2200" dirty="0">
                        <a:latin typeface="+mj-lt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r>
                        <a:rPr lang="es-ES" sz="2400" dirty="0" smtClean="0"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*</a:t>
                      </a:r>
                      <a:endParaRPr lang="es-ES" sz="2400" dirty="0" smtClean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38228">
                <a:tc>
                  <a:txBody>
                    <a:bodyPr/>
                    <a:lstStyle/>
                    <a:p>
                      <a:pPr algn="l"/>
                      <a:r>
                        <a:rPr lang="es-ES" sz="2200" dirty="0" smtClean="0">
                          <a:latin typeface="+mj-lt"/>
                        </a:rPr>
                        <a:t>Inhibición </a:t>
                      </a:r>
                      <a:endParaRPr lang="es-ES" sz="2200" dirty="0">
                        <a:latin typeface="+mj-lt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r>
                        <a:rPr lang="es-E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Wingdings"/>
                          <a:cs typeface="Wingdings"/>
                          <a:sym typeface="Wingdings"/>
                        </a:rPr>
                        <a:t>*</a:t>
                      </a:r>
                      <a:endParaRPr lang="es-ES" sz="2400" dirty="0" smtClean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Wingdings"/>
                          <a:cs typeface="Wingdings"/>
                          <a:sym typeface="Wingdings"/>
                        </a:rPr>
                        <a:t> </a:t>
                      </a:r>
                      <a:r>
                        <a:rPr lang="es-ES" sz="2400" b="1" kern="1200" dirty="0" smtClean="0">
                          <a:solidFill>
                            <a:schemeClr val="dk1"/>
                          </a:solidFill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−</a:t>
                      </a:r>
                      <a:endParaRPr lang="es-ES" sz="24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38228">
                <a:tc>
                  <a:txBody>
                    <a:bodyPr/>
                    <a:lstStyle/>
                    <a:p>
                      <a:pPr algn="l"/>
                      <a:r>
                        <a:rPr lang="es-ES" sz="2200" dirty="0" smtClean="0">
                          <a:latin typeface="+mj-lt"/>
                        </a:rPr>
                        <a:t>Memoria de trabajo</a:t>
                      </a:r>
                      <a:endParaRPr lang="es-ES" sz="2200" dirty="0">
                        <a:latin typeface="+mj-lt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kern="1200" dirty="0" smtClean="0">
                          <a:solidFill>
                            <a:schemeClr val="dk1"/>
                          </a:solidFill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 −</a:t>
                      </a:r>
                      <a:endParaRPr lang="es-ES" sz="24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b="1" kern="1200" dirty="0" smtClean="0">
                          <a:solidFill>
                            <a:schemeClr val="dk1"/>
                          </a:solidFill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 −</a:t>
                      </a:r>
                      <a:endParaRPr lang="es-ES" sz="24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38228">
                <a:tc>
                  <a:txBody>
                    <a:bodyPr/>
                    <a:lstStyle/>
                    <a:p>
                      <a:pPr algn="l"/>
                      <a:r>
                        <a:rPr lang="es-ES" sz="2200" dirty="0" smtClean="0">
                          <a:latin typeface="+mj-lt"/>
                        </a:rPr>
                        <a:t>Flexibilidad</a:t>
                      </a:r>
                      <a:r>
                        <a:rPr lang="es-ES" sz="2200" baseline="0" dirty="0" smtClean="0">
                          <a:latin typeface="+mj-lt"/>
                        </a:rPr>
                        <a:t> cognitiva</a:t>
                      </a:r>
                      <a:endParaRPr lang="es-ES" sz="2200" dirty="0">
                        <a:latin typeface="+mj-lt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r>
                        <a:rPr lang="es-E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Wingdings"/>
                          <a:cs typeface="Wingdings"/>
                          <a:sym typeface="Wingdings"/>
                        </a:rPr>
                        <a:t>*</a:t>
                      </a:r>
                      <a:endParaRPr lang="es-ES" sz="2400" dirty="0" smtClean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>
                        <a:latin typeface="+mj-lt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Wingdings"/>
                          <a:cs typeface="Wingdings"/>
                          <a:sym typeface="Wingdings"/>
                        </a:rPr>
                        <a:t> </a:t>
                      </a:r>
                      <a:r>
                        <a:rPr lang="es-ES" sz="2400" b="1" kern="1200" dirty="0" smtClean="0">
                          <a:solidFill>
                            <a:schemeClr val="dk1"/>
                          </a:solidFill>
                          <a:latin typeface="+mj-lt"/>
                          <a:ea typeface="Wingdings"/>
                          <a:cs typeface="Wingdings"/>
                          <a:sym typeface="Wingdings"/>
                        </a:rPr>
                        <a:t>−</a:t>
                      </a:r>
                      <a:endParaRPr lang="es-ES" sz="2400" b="1" kern="1200" dirty="0" smtClean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738228">
                <a:tc>
                  <a:txBody>
                    <a:bodyPr/>
                    <a:lstStyle/>
                    <a:p>
                      <a:pPr algn="l"/>
                      <a:r>
                        <a:rPr lang="es-ES" sz="2200" dirty="0" smtClean="0">
                          <a:latin typeface="+mj-lt"/>
                        </a:rPr>
                        <a:t>Razonamiento, planeación,      otras</a:t>
                      </a:r>
                      <a:r>
                        <a:rPr lang="es-ES" sz="2200" baseline="0" dirty="0" smtClean="0">
                          <a:latin typeface="+mj-lt"/>
                        </a:rPr>
                        <a:t> FE</a:t>
                      </a:r>
                      <a:endParaRPr lang="es-ES" sz="2200" dirty="0">
                        <a:latin typeface="+mj-lt"/>
                      </a:endParaRPr>
                    </a:p>
                  </a:txBody>
                  <a:tcPr anchor="ctr"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r>
                        <a:rPr lang="es-ES" sz="2400" kern="1200" dirty="0" smtClean="0">
                          <a:solidFill>
                            <a:schemeClr val="dk1"/>
                          </a:solidFill>
                          <a:latin typeface="+mn-lt"/>
                          <a:ea typeface="Wingdings"/>
                          <a:cs typeface="Wingdings"/>
                          <a:sym typeface="Wingdings"/>
                        </a:rPr>
                        <a:t>*</a:t>
                      </a:r>
                      <a:endParaRPr lang="es-ES" sz="2400" dirty="0" smtClean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2400" dirty="0" smtClean="0">
                          <a:latin typeface="Wingdings"/>
                          <a:ea typeface="Wingdings"/>
                          <a:cs typeface="Wingdings"/>
                          <a:sym typeface="Wingdings"/>
                        </a:rPr>
                        <a:t></a:t>
                      </a:r>
                      <a:endParaRPr lang="es-ES" sz="2400" dirty="0" smtClean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8130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Boticario.thmx</Template>
  <TotalTime>1533</TotalTime>
  <Words>1445</Words>
  <Application>Microsoft Macintosh PowerPoint</Application>
  <PresentationFormat>Presentación en pantalla (4:3)</PresentationFormat>
  <Paragraphs>263</Paragraphs>
  <Slides>24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Boticario</vt:lpstr>
      <vt:lpstr>  MARIHUANA Y SALUD  ASPECTOS CLÍNICOS</vt:lpstr>
      <vt:lpstr>Efectos del consumo de marihuana sobre la salud</vt:lpstr>
      <vt:lpstr>Efectos del consumo de marihuana sobre la salud</vt:lpstr>
      <vt:lpstr>Efectos del consumo de marihuana sobre la salud</vt:lpstr>
      <vt:lpstr>Efectos del consumo de marihuana sobre la salud</vt:lpstr>
      <vt:lpstr>EFECTOS DEL CONSUMO DE MARIHUANA SOBRE LA SALUD</vt:lpstr>
      <vt:lpstr>Efectos del consumo de marihuana sobre la salud mental</vt:lpstr>
      <vt:lpstr>Efectos del consumo de marihuana sobre la salud mental</vt:lpstr>
      <vt:lpstr>Presentación de PowerPoint</vt:lpstr>
      <vt:lpstr>Efectos del consumo de marihuana sobre la salud mental</vt:lpstr>
      <vt:lpstr>Presentación de PowerPoint</vt:lpstr>
      <vt:lpstr>Efectos del consumo de marihuana sobre la salud mental</vt:lpstr>
      <vt:lpstr>Efectos del consumo de marihuana sobre la salud mental</vt:lpstr>
      <vt:lpstr>Efectos del consumo de marihuana sobre la salud mental</vt:lpstr>
      <vt:lpstr>Efectos del consumo de marihuana sobre la salud mental</vt:lpstr>
      <vt:lpstr>Efectos del consumo de marihuana sobre la salud mental</vt:lpstr>
      <vt:lpstr>Efectos del consumo de marihuana sobre la salud mental</vt:lpstr>
      <vt:lpstr>Efectos del consumo de marihuana sobre la salud mental</vt:lpstr>
      <vt:lpstr>Efectos del consumo de marihuana sobre la salud mental</vt:lpstr>
      <vt:lpstr>Efectos del consumo de marihuana sobre la salud mental</vt:lpstr>
      <vt:lpstr>Efectos del consumo de marihuana sobre la salud mental</vt:lpstr>
      <vt:lpstr>Efectos del consumo de marihuana sobre la salud mental</vt:lpstr>
      <vt:lpstr>Efectos del consumo de marihuana sobre la salud mental</vt:lpstr>
      <vt:lpstr>Efectos del consumo de marihuana sobre la salud mental</vt:lpstr>
    </vt:vector>
  </TitlesOfParts>
  <Company>Hogar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Efecto del consumo de marihuana sobre otros ÓRGANOS Y SISTEMAS </dc:title>
  <dc:creator>Deni Alvarez Icaza</dc:creator>
  <cp:lastModifiedBy>Deni Alvarez Icaza</cp:lastModifiedBy>
  <cp:revision>129</cp:revision>
  <dcterms:created xsi:type="dcterms:W3CDTF">2015-01-15T20:39:41Z</dcterms:created>
  <dcterms:modified xsi:type="dcterms:W3CDTF">2015-08-19T21:56:03Z</dcterms:modified>
</cp:coreProperties>
</file>